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58" r:id="rId3"/>
    <p:sldId id="275" r:id="rId4"/>
    <p:sldId id="257" r:id="rId5"/>
    <p:sldId id="276" r:id="rId6"/>
    <p:sldId id="283" r:id="rId7"/>
    <p:sldId id="261" r:id="rId8"/>
    <p:sldId id="260" r:id="rId9"/>
    <p:sldId id="259" r:id="rId10"/>
    <p:sldId id="277" r:id="rId11"/>
    <p:sldId id="303" r:id="rId12"/>
    <p:sldId id="304" r:id="rId13"/>
    <p:sldId id="290" r:id="rId14"/>
    <p:sldId id="292" r:id="rId15"/>
    <p:sldId id="279" r:id="rId16"/>
    <p:sldId id="305" r:id="rId17"/>
    <p:sldId id="263" r:id="rId18"/>
    <p:sldId id="264" r:id="rId19"/>
    <p:sldId id="285" r:id="rId20"/>
    <p:sldId id="286" r:id="rId21"/>
    <p:sldId id="265" r:id="rId22"/>
    <p:sldId id="266" r:id="rId23"/>
    <p:sldId id="267" r:id="rId24"/>
    <p:sldId id="287" r:id="rId25"/>
    <p:sldId id="288" r:id="rId26"/>
    <p:sldId id="289" r:id="rId27"/>
    <p:sldId id="284" r:id="rId28"/>
    <p:sldId id="299" r:id="rId29"/>
    <p:sldId id="293" r:id="rId30"/>
    <p:sldId id="295" r:id="rId31"/>
    <p:sldId id="294" r:id="rId32"/>
    <p:sldId id="296" r:id="rId33"/>
    <p:sldId id="300" r:id="rId34"/>
    <p:sldId id="298" r:id="rId35"/>
    <p:sldId id="301" r:id="rId36"/>
    <p:sldId id="302" r:id="rId37"/>
    <p:sldId id="310" r:id="rId38"/>
    <p:sldId id="312" r:id="rId39"/>
    <p:sldId id="297" r:id="rId40"/>
    <p:sldId id="307" r:id="rId41"/>
    <p:sldId id="306" r:id="rId42"/>
    <p:sldId id="308" r:id="rId43"/>
    <p:sldId id="309" r:id="rId44"/>
    <p:sldId id="311" r:id="rId45"/>
    <p:sldId id="314" r:id="rId46"/>
    <p:sldId id="315" r:id="rId47"/>
    <p:sldId id="313" r:id="rId48"/>
    <p:sldId id="316" r:id="rId49"/>
    <p:sldId id="317" r:id="rId50"/>
    <p:sldId id="325" r:id="rId51"/>
    <p:sldId id="318" r:id="rId52"/>
    <p:sldId id="319" r:id="rId53"/>
    <p:sldId id="320" r:id="rId54"/>
    <p:sldId id="321" r:id="rId55"/>
    <p:sldId id="326" r:id="rId56"/>
    <p:sldId id="322" r:id="rId57"/>
    <p:sldId id="324" r:id="rId58"/>
    <p:sldId id="323" r:id="rId59"/>
    <p:sldId id="327" r:id="rId60"/>
    <p:sldId id="328" r:id="rId61"/>
    <p:sldId id="329" r:id="rId62"/>
    <p:sldId id="270" r:id="rId63"/>
    <p:sldId id="271" r:id="rId6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41" autoAdjust="0"/>
    <p:restoredTop sz="89145" autoAdjust="0"/>
  </p:normalViewPr>
  <p:slideViewPr>
    <p:cSldViewPr snapToGrid="0" snapToObjects="1">
      <p:cViewPr>
        <p:scale>
          <a:sx n="112" d="100"/>
          <a:sy n="112" d="100"/>
        </p:scale>
        <p:origin x="-1992" y="-121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6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60578F-D66C-8D4D-85AC-2C8E286CD17B}" type="datetimeFigureOut">
              <a:t>8/28/13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73DF4-BE4C-9646-82B2-22AC9A1B22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13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Leak:</a:t>
            </a:r>
            <a:r>
              <a:rPr lang="en-US" baseline="0"/>
              <a:t>  </a:t>
            </a:r>
            <a:r>
              <a:rPr lang="cs-CZ" baseline="0"/>
              <a:t>git checkout 08716ad44b27def4ece051072015f3c9b4038cda</a:t>
            </a:r>
          </a:p>
          <a:p>
            <a:endParaRPr lang="cs-CZ" baseline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aseline="0"/>
              <a:t>[  </a:t>
            </a:r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BRLoginService.m  ]</a:t>
            </a:r>
            <a:endParaRPr lang="cs-CZ" baseline="0"/>
          </a:p>
          <a:p>
            <a:endParaRPr lang="cs-CZ" baseline="0"/>
          </a:p>
          <a:p>
            <a:r>
              <a:rPr lang="cs-CZ" baseline="0"/>
              <a:t>Fix:  git checkout f2ad04694a5d39202428e8efd39d9a721dfb3ff8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73DF4-BE4C-9646-82B2-22AC9A1B2286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1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97586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5044440"/>
            <a:ext cx="2249424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5036820"/>
            <a:ext cx="6784848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365500"/>
            <a:ext cx="6477000" cy="1524000"/>
          </a:xfrm>
        </p:spPr>
        <p:txBody>
          <a:bodyPr anchor="b"/>
          <a:lstStyle>
            <a:lvl1pPr>
              <a:defRPr cap="all" baseline="0"/>
            </a:lvl1pPr>
          </a:lstStyle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5041698"/>
            <a:ext cx="6705600" cy="5715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5057249"/>
            <a:ext cx="2057400" cy="5715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8/28/13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97116"/>
            <a:ext cx="5867400" cy="304271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90500"/>
            <a:ext cx="838200" cy="3175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207000"/>
            <a:ext cx="533400" cy="3175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ark 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5207000"/>
            <a:ext cx="533400" cy="3175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787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7542"/>
            <a:ext cx="8077200" cy="724959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60500"/>
            <a:ext cx="1600200" cy="36195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460500"/>
            <a:ext cx="6400800" cy="36830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572000"/>
            <a:ext cx="7315200" cy="5715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-9144" y="381000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886200"/>
            <a:ext cx="1463040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878580"/>
            <a:ext cx="7598664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873500"/>
            <a:ext cx="7315200" cy="5715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72262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207000"/>
            <a:ext cx="2667000" cy="304271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889375"/>
            <a:ext cx="1447800" cy="552982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5206839"/>
            <a:ext cx="4572000" cy="304271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807460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Dark Pictur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572000"/>
            <a:ext cx="7315200" cy="571500"/>
          </a:xfrm>
        </p:spPr>
        <p:txBody>
          <a:bodyPr/>
          <a:lstStyle>
            <a:lvl1pPr marL="0" indent="0">
              <a:buFontTx/>
              <a:buNone/>
              <a:defRPr sz="1700">
                <a:solidFill>
                  <a:srgbClr val="FFFFFF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-9144" y="381000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886200"/>
            <a:ext cx="1463040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878580"/>
            <a:ext cx="7598664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873500"/>
            <a:ext cx="7315200" cy="5715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72262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5207000"/>
            <a:ext cx="2667000" cy="304271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8/28/13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889375"/>
            <a:ext cx="1447800" cy="552982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5206839"/>
            <a:ext cx="4572000" cy="304271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807460"/>
          </a:xfrm>
          <a:solidFill>
            <a:schemeClr val="tx2"/>
          </a:solidFill>
          <a:ln>
            <a:noFill/>
          </a:ln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</a:lstStyle>
          <a:p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6614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572000"/>
            <a:ext cx="7315200" cy="1051034"/>
          </a:xfrm>
        </p:spPr>
        <p:txBody>
          <a:bodyPr vert="horz" numCol="2">
            <a:normAutofit/>
          </a:bodyPr>
          <a:lstStyle>
            <a:lvl1pPr>
              <a:defRPr lang="en-US" sz="1600">
                <a:solidFill>
                  <a:schemeClr val="bg1"/>
                </a:solidFill>
              </a:defRPr>
            </a:lvl1pPr>
          </a:lstStyle>
          <a:p>
            <a:pPr lvl="0"/>
            <a:endParaRPr kumimoji="0"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-9144" y="381000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886200"/>
            <a:ext cx="1463040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878580"/>
            <a:ext cx="7598664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873500"/>
            <a:ext cx="7315200" cy="5715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72262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889375"/>
            <a:ext cx="1447800" cy="552982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560576" y="0"/>
            <a:ext cx="7574280" cy="38074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5836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508001"/>
            <a:ext cx="2057400" cy="4597136"/>
          </a:xfrm>
        </p:spPr>
        <p:txBody>
          <a:bodyPr vert="eaVert"/>
          <a:lstStyle/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8000"/>
            <a:ext cx="5562600" cy="4597137"/>
          </a:xfrm>
        </p:spPr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5207002"/>
            <a:ext cx="2209800" cy="304271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3" y="5206840"/>
            <a:ext cx="5573483" cy="304271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715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508000"/>
            <a:ext cx="228600" cy="52070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445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34088" y="100012"/>
            <a:ext cx="44450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97586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5044440"/>
            <a:ext cx="2249424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5036820"/>
            <a:ext cx="6784848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2362200" y="5057249"/>
            <a:ext cx="6705600" cy="571500"/>
          </a:xfrm>
        </p:spPr>
        <p:txBody>
          <a:bodyPr anchor="t">
            <a:noAutofit/>
          </a:bodyPr>
          <a:lstStyle>
            <a:lvl1pPr>
              <a:defRPr kumimoji="0" lang="en-US" sz="2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file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5057249"/>
            <a:ext cx="2009193" cy="571500"/>
          </a:xfrm>
        </p:spPr>
        <p:txBody>
          <a:bodyPr/>
          <a:lstStyle>
            <a:lvl1pPr marL="0" indent="0">
              <a:buNone/>
              <a:defRPr baseline="0"/>
            </a:lvl1pPr>
            <a:lvl2pPr marL="365760" indent="0">
              <a:buNone/>
              <a:defRPr/>
            </a:lvl2pPr>
            <a:lvl3pPr marL="685800" indent="0">
              <a:buNone/>
              <a:defRPr/>
            </a:lvl3pPr>
            <a:lvl4pPr marL="1143000" indent="0">
              <a:buNone/>
              <a:defRPr/>
            </a:lvl4pPr>
            <a:lvl5pPr marL="1600200" indent="0">
              <a:buNone/>
              <a:defRPr/>
            </a:lvl5pPr>
          </a:lstStyle>
          <a:p>
            <a:pPr lvl="0"/>
            <a:r>
              <a:rPr lang="en-US"/>
              <a:t>git tag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76200" y="69850"/>
            <a:ext cx="8991600" cy="4826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Menlo Regular"/>
                <a:cs typeface="Menlo Regular"/>
              </a:defRPr>
            </a:lvl1pPr>
            <a:lvl2pPr marL="365760" indent="0">
              <a:buNone/>
              <a:defRPr sz="2400">
                <a:latin typeface="Menlo Regular"/>
                <a:cs typeface="Menlo Regular"/>
              </a:defRPr>
            </a:lvl2pPr>
            <a:lvl3pPr marL="685800" indent="0">
              <a:buNone/>
              <a:defRPr sz="2400">
                <a:latin typeface="Menlo Regular"/>
                <a:cs typeface="Menlo Regular"/>
              </a:defRPr>
            </a:lvl3pPr>
            <a:lvl4pPr marL="1143000" indent="0">
              <a:buNone/>
              <a:defRPr sz="2400">
                <a:latin typeface="Menlo Regular"/>
                <a:cs typeface="Menlo Regular"/>
              </a:defRPr>
            </a:lvl4pPr>
            <a:lvl5pPr marL="1600200" indent="0">
              <a:buNone/>
              <a:defRPr sz="2400">
                <a:latin typeface="Menlo Regular"/>
                <a:cs typeface="Menlo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062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Tw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975860"/>
            <a:ext cx="9144000" cy="7391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5" y="5044440"/>
            <a:ext cx="4476041" cy="5943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572000" y="5036820"/>
            <a:ext cx="4572000" cy="59436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 hasCustomPrompt="1"/>
          </p:nvPr>
        </p:nvSpPr>
        <p:spPr>
          <a:xfrm>
            <a:off x="4572000" y="5057249"/>
            <a:ext cx="4495800" cy="571500"/>
          </a:xfrm>
        </p:spPr>
        <p:txBody>
          <a:bodyPr anchor="t">
            <a:noAutofit/>
          </a:bodyPr>
          <a:lstStyle>
            <a:lvl1pPr>
              <a:defRPr kumimoji="0"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file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5057249"/>
            <a:ext cx="4390696" cy="571500"/>
          </a:xfrm>
        </p:spPr>
        <p:txBody>
          <a:bodyPr/>
          <a:lstStyle>
            <a:lvl1pPr marL="0" indent="0">
              <a:buNone/>
              <a:defRPr sz="2400" baseline="0"/>
            </a:lvl1pPr>
            <a:lvl2pPr marL="365760" indent="0">
              <a:buNone/>
              <a:defRPr/>
            </a:lvl2pPr>
            <a:lvl3pPr marL="685800" indent="0">
              <a:buNone/>
              <a:defRPr/>
            </a:lvl3pPr>
            <a:lvl4pPr marL="1143000" indent="0">
              <a:buNone/>
              <a:defRPr/>
            </a:lvl4pPr>
            <a:lvl5pPr marL="1600200" indent="0">
              <a:buNone/>
              <a:defRPr/>
            </a:lvl5pPr>
          </a:lstStyle>
          <a:p>
            <a:pPr lvl="0"/>
            <a:r>
              <a:rPr lang="en-US"/>
              <a:t>git tag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76200" y="69850"/>
            <a:ext cx="8991600" cy="4826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Menlo Regular"/>
                <a:cs typeface="Menlo Regular"/>
              </a:defRPr>
            </a:lvl1pPr>
            <a:lvl2pPr marL="365760" indent="0">
              <a:buNone/>
              <a:defRPr sz="2400">
                <a:latin typeface="Menlo Regular"/>
                <a:cs typeface="Menlo Regular"/>
              </a:defRPr>
            </a:lvl2pPr>
            <a:lvl3pPr marL="685800" indent="0">
              <a:buNone/>
              <a:defRPr sz="2400">
                <a:latin typeface="Menlo Regular"/>
                <a:cs typeface="Menlo Regular"/>
              </a:defRPr>
            </a:lvl3pPr>
            <a:lvl4pPr marL="1143000" indent="0">
              <a:buNone/>
              <a:defRPr sz="2400">
                <a:latin typeface="Menlo Regular"/>
                <a:cs typeface="Menlo Regular"/>
              </a:defRPr>
            </a:lvl4pPr>
            <a:lvl5pPr marL="1600200" indent="0">
              <a:buNone/>
              <a:defRPr sz="2400">
                <a:latin typeface="Menlo Regular"/>
                <a:cs typeface="Menlo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150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90500"/>
            <a:ext cx="8153400" cy="82550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333500"/>
            <a:ext cx="8153400" cy="37465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286001"/>
            <a:ext cx="7123113" cy="1394354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0"/>
            <a:ext cx="7620000" cy="8255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460501"/>
            <a:ext cx="1295400" cy="584730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286001"/>
            <a:ext cx="7123113" cy="1394354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70000"/>
            <a:ext cx="9144000" cy="9525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333500"/>
            <a:ext cx="1295400" cy="825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333500"/>
            <a:ext cx="7772400" cy="825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0"/>
            <a:ext cx="7620000" cy="8255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8/28/13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460501"/>
            <a:ext cx="1295400" cy="584730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0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324639"/>
            <a:ext cx="3886200" cy="38100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324639"/>
            <a:ext cx="3886200" cy="38100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324639"/>
            <a:ext cx="3886200" cy="381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324639"/>
            <a:ext cx="3886200" cy="381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271A1-F6D6-438B-A432-4747EE7ECD40}" type="datetimeFigureOut">
              <a:rPr lang="en-US" smtClean="0"/>
              <a:pPr/>
              <a:t>8/28/13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2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7542"/>
            <a:ext cx="8153400" cy="724959"/>
          </a:xfrm>
        </p:spPr>
        <p:txBody>
          <a:bodyPr anchor="ctr"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032000"/>
            <a:ext cx="3886200" cy="29845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032000"/>
            <a:ext cx="3886200" cy="2984500"/>
          </a:xfrm>
        </p:spPr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460500"/>
            <a:ext cx="3886200" cy="53340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endParaRPr kumimoji="0"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460500"/>
            <a:ext cx="3886200" cy="53340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90500"/>
            <a:ext cx="8153400" cy="825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33500"/>
            <a:ext cx="8153400" cy="3771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5207000"/>
            <a:ext cx="2667000" cy="304271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8/28/13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2" y="5206839"/>
            <a:ext cx="5421083" cy="304271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028700"/>
            <a:ext cx="9144000" cy="2667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533400" cy="1905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066800"/>
            <a:ext cx="8553450" cy="1905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60186"/>
            <a:ext cx="533400" cy="20373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77" r:id="rId3"/>
    <p:sldLayoutId id="2147483662" r:id="rId4"/>
    <p:sldLayoutId id="2147483663" r:id="rId5"/>
    <p:sldLayoutId id="2147483673" r:id="rId6"/>
    <p:sldLayoutId id="2147483664" r:id="rId7"/>
    <p:sldLayoutId id="2147483672" r:id="rId8"/>
    <p:sldLayoutId id="2147483665" r:id="rId9"/>
    <p:sldLayoutId id="2147483666" r:id="rId10"/>
    <p:sldLayoutId id="2147483667" r:id="rId11"/>
    <p:sldLayoutId id="2147483678" r:id="rId12"/>
    <p:sldLayoutId id="2147483668" r:id="rId13"/>
    <p:sldLayoutId id="2147483669" r:id="rId14"/>
    <p:sldLayoutId id="2147483675" r:id="rId15"/>
    <p:sldLayoutId id="2147483674" r:id="rId16"/>
    <p:sldLayoutId id="2147483670" r:id="rId17"/>
    <p:sldLayoutId id="2147483671" r:id="rId18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wan-skateboard-fail-south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51" y="-413114"/>
            <a:ext cx="9205310" cy="6136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585" y="0"/>
            <a:ext cx="6477000" cy="3669862"/>
          </a:xfrm>
        </p:spPr>
        <p:txBody>
          <a:bodyPr>
            <a:noAutofit/>
          </a:bodyPr>
          <a:lstStyle/>
          <a:p>
            <a:r>
              <a:rPr lang="en-US" sz="7200" cap="none">
                <a:solidFill>
                  <a:schemeClr val="tx1"/>
                </a:solidFill>
                <a:effectLst>
                  <a:glow rad="101600">
                    <a:schemeClr val="bg1">
                      <a:alpha val="25000"/>
                    </a:schemeClr>
                  </a:glow>
                </a:effectLst>
              </a:rPr>
              <a:t>Performance Optimization for Native iOS Apps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585" y="4612570"/>
            <a:ext cx="8569569" cy="985056"/>
          </a:xfrm>
        </p:spPr>
        <p:txBody>
          <a:bodyPr>
            <a:noAutofit/>
          </a:bodyPr>
          <a:lstStyle/>
          <a:p>
            <a:pPr>
              <a:tabLst>
                <a:tab pos="8342313" algn="r"/>
              </a:tabLst>
            </a:pPr>
            <a:r>
              <a:rPr lang="en-US" sz="4400">
                <a:effectLst>
                  <a:glow rad="101600">
                    <a:schemeClr val="bg1">
                      <a:alpha val="25000"/>
                    </a:schemeClr>
                  </a:glow>
                </a:effectLst>
              </a:rPr>
              <a:t>Daniel Norton	4:00 – 5:15</a:t>
            </a:r>
            <a:endParaRPr lang="en-US" sz="3200">
              <a:effectLst>
                <a:glow rad="101600">
                  <a:schemeClr val="bg1">
                    <a:alpha val="2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569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 numCol="2"/>
          <a:lstStyle/>
          <a:p>
            <a:r>
              <a:rPr lang="en-US"/>
              <a:t>Leaks Instruments</a:t>
            </a:r>
          </a:p>
          <a:p>
            <a:r>
              <a:rPr lang="en-US"/>
              <a:t>Find the Leak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01_perf_baseline</a:t>
            </a:r>
          </a:p>
        </p:txBody>
      </p:sp>
      <p:pic>
        <p:nvPicPr>
          <p:cNvPr id="5" name="Content Placeholder 4" descr="Screen Shot 2013-08-28 at 1.10.17 AM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16" r="-23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044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28 at 10.54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6" y="0"/>
            <a:ext cx="7764037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074" y="2695324"/>
            <a:ext cx="1813793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Leak</a:t>
            </a:r>
          </a:p>
          <a:p>
            <a:r>
              <a:rPr lang="en-US">
                <a:solidFill>
                  <a:schemeClr val="bg1"/>
                </a:solidFill>
              </a:rPr>
              <a:t>detected</a:t>
            </a:r>
          </a:p>
          <a:p>
            <a:r>
              <a:rPr lang="en-US">
                <a:solidFill>
                  <a:schemeClr val="bg1"/>
                </a:solidFill>
              </a:rPr>
              <a:t>(preferably none)</a:t>
            </a:r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2151867" y="1598923"/>
            <a:ext cx="1046134" cy="155806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954303" y="1622950"/>
            <a:ext cx="992579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Stack</a:t>
            </a:r>
          </a:p>
          <a:p>
            <a:r>
              <a:rPr lang="en-US">
                <a:solidFill>
                  <a:schemeClr val="bg1"/>
                </a:solidFill>
              </a:rPr>
              <a:t>trace w/</a:t>
            </a:r>
          </a:p>
          <a:p>
            <a:r>
              <a:rPr lang="en-US">
                <a:solidFill>
                  <a:schemeClr val="bg1"/>
                </a:solidFill>
              </a:rPr>
              <a:t>a leak</a:t>
            </a: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7323163" y="2084615"/>
            <a:ext cx="631140" cy="68215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0437" y="4507220"/>
            <a:ext cx="855523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Leaked</a:t>
            </a:r>
          </a:p>
          <a:p>
            <a:r>
              <a:rPr lang="en-US">
                <a:solidFill>
                  <a:schemeClr val="bg1"/>
                </a:solidFill>
              </a:rPr>
              <a:t>bytes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15961" y="3535899"/>
            <a:ext cx="924166" cy="129448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0266" y="139882"/>
            <a:ext cx="1131101" cy="120032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Objects</a:t>
            </a:r>
          </a:p>
          <a:p>
            <a:r>
              <a:rPr lang="en-US">
                <a:solidFill>
                  <a:schemeClr val="bg1"/>
                </a:solidFill>
              </a:rPr>
              <a:t>in memory</a:t>
            </a:r>
          </a:p>
          <a:p>
            <a:r>
              <a:rPr lang="en-US">
                <a:solidFill>
                  <a:schemeClr val="bg1"/>
                </a:solidFill>
              </a:rPr>
              <a:t>(smaller is</a:t>
            </a:r>
          </a:p>
          <a:p>
            <a:r>
              <a:rPr lang="en-US">
                <a:solidFill>
                  <a:schemeClr val="bg1"/>
                </a:solidFill>
              </a:rPr>
              <a:t>better)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337642" y="463048"/>
            <a:ext cx="1586245" cy="62421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36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28 at 10.54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1" y="0"/>
            <a:ext cx="7764037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1960" y="2445251"/>
            <a:ext cx="1624864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Where in code</a:t>
            </a:r>
          </a:p>
          <a:p>
            <a:r>
              <a:rPr lang="en-US">
                <a:solidFill>
                  <a:schemeClr val="bg1"/>
                </a:solidFill>
              </a:rPr>
              <a:t>leaked memory</a:t>
            </a:r>
          </a:p>
          <a:p>
            <a:r>
              <a:rPr lang="en-US">
                <a:solidFill>
                  <a:schemeClr val="bg1"/>
                </a:solidFill>
              </a:rPr>
              <a:t>was allocated</a:t>
            </a: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6158437" y="2906916"/>
            <a:ext cx="973523" cy="68215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111" y="1798920"/>
            <a:ext cx="1388646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Stack trace</a:t>
            </a:r>
          </a:p>
          <a:p>
            <a:r>
              <a:rPr lang="en-US">
                <a:solidFill>
                  <a:schemeClr val="bg1"/>
                </a:solidFill>
              </a:rPr>
              <a:t>breadcrumbs</a:t>
            </a: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1527757" y="2122086"/>
            <a:ext cx="1176839" cy="13467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36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/>
              <a:t>Fix the memory leak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02_memory_leak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BRLoginService.m : 216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02_memory_leak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>
                <a:solidFill>
                  <a:srgbClr val="00A0BE"/>
                </a:solidFill>
                <a:latin typeface="Menlo-Regular"/>
              </a:rPr>
              <a:t>CFDataRef</a:t>
            </a:r>
            <a:r>
              <a:rPr lang="en-US">
                <a:solidFill>
                  <a:srgbClr val="FFFFFF"/>
                </a:solidFill>
                <a:latin typeface="Menlo-Regular"/>
              </a:rPr>
              <a:t> found = </a:t>
            </a:r>
            <a:r>
              <a:rPr lang="en-US">
                <a:solidFill>
                  <a:srgbClr val="B21889"/>
                </a:solidFill>
                <a:latin typeface="Menlo-Regular"/>
              </a:rPr>
              <a:t>NULL</a:t>
            </a:r>
            <a:r>
              <a:rPr lang="en-US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en-US">
                <a:solidFill>
                  <a:srgbClr val="00A0BE"/>
                </a:solidFill>
                <a:latin typeface="Menlo-Regular"/>
              </a:rPr>
              <a:t>OSStatus</a:t>
            </a:r>
            <a:r>
              <a:rPr lang="en-US">
                <a:solidFill>
                  <a:srgbClr val="FFFFFF"/>
                </a:solidFill>
                <a:latin typeface="Menlo-Regular"/>
              </a:rPr>
              <a:t> err = </a:t>
            </a:r>
            <a:r>
              <a:rPr lang="en-US">
                <a:solidFill>
                  <a:srgbClr val="00A0BE"/>
                </a:solidFill>
                <a:latin typeface="Menlo-Regular"/>
              </a:rPr>
              <a:t>SecItemCopyMatching</a:t>
            </a:r>
            <a:r>
              <a:rPr lang="en-US">
                <a:solidFill>
                  <a:srgbClr val="FFFFFF"/>
                </a:solidFill>
                <a:latin typeface="Menlo-Regular"/>
              </a:rPr>
              <a:t>((</a:t>
            </a:r>
            <a:r>
              <a:rPr lang="en-US">
                <a:solidFill>
                  <a:srgbClr val="B21889"/>
                </a:solidFill>
                <a:latin typeface="Menlo-Regular"/>
              </a:rPr>
              <a:t>__bridge</a:t>
            </a:r>
            <a:r>
              <a:rPr lang="en-US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>
                <a:solidFill>
                  <a:srgbClr val="00A0BE"/>
                </a:solidFill>
                <a:latin typeface="Menlo-Regular"/>
              </a:rPr>
              <a:t>CFDictionaryRef</a:t>
            </a:r>
            <a:r>
              <a:rPr lang="en-US">
                <a:solidFill>
                  <a:srgbClr val="FFFFFF"/>
                </a:solidFill>
                <a:latin typeface="Menlo-Regular"/>
              </a:rPr>
              <a:t>)query, (</a:t>
            </a:r>
            <a:r>
              <a:rPr lang="en-US">
                <a:solidFill>
                  <a:srgbClr val="00A0BE"/>
                </a:solidFill>
                <a:latin typeface="Menlo-Regular"/>
              </a:rPr>
              <a:t>CFTypeRef</a:t>
            </a:r>
            <a:r>
              <a:rPr lang="en-US">
                <a:solidFill>
                  <a:srgbClr val="FFFFFF"/>
                </a:solidFill>
                <a:latin typeface="Menlo-Regular"/>
              </a:rPr>
              <a:t>*) &amp;found);</a:t>
            </a:r>
          </a:p>
          <a:p>
            <a:endParaRPr lang="en-US">
              <a:solidFill>
                <a:srgbClr val="FFFFFF"/>
              </a:solidFill>
              <a:latin typeface="Menlo-Regular"/>
            </a:endParaRPr>
          </a:p>
          <a:p>
            <a:r>
              <a:rPr lang="sv-SE">
                <a:solidFill>
                  <a:srgbClr val="B21889"/>
                </a:solidFill>
                <a:latin typeface="Menlo-Regular"/>
              </a:rPr>
              <a:t>if</a:t>
            </a:r>
            <a:r>
              <a:rPr lang="sv-SE">
                <a:solidFill>
                  <a:srgbClr val="FFFFFF"/>
                </a:solidFill>
                <a:latin typeface="Menlo-Regular"/>
              </a:rPr>
              <a:t> (err == </a:t>
            </a:r>
            <a:r>
              <a:rPr lang="sv-SE">
                <a:solidFill>
                  <a:srgbClr val="00A0BE"/>
                </a:solidFill>
                <a:latin typeface="Menlo-Regular"/>
              </a:rPr>
              <a:t>noErr</a:t>
            </a:r>
            <a:r>
              <a:rPr lang="sv-SE">
                <a:solidFill>
                  <a:srgbClr val="FFFFFF"/>
                </a:solidFill>
                <a:latin typeface="Menlo-Regular"/>
              </a:rPr>
              <a:t>) {</a:t>
            </a:r>
          </a:p>
          <a:p>
            <a:r>
              <a:rPr lang="sv-SE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sv-SE">
                <a:solidFill>
                  <a:srgbClr val="FFFFFF"/>
                </a:solidFill>
                <a:latin typeface="Menlo-Regular"/>
              </a:rPr>
              <a:t>	</a:t>
            </a:r>
            <a:r>
              <a:rPr lang="sv-SE">
                <a:solidFill>
                  <a:srgbClr val="B21889"/>
                </a:solidFill>
                <a:latin typeface="Menlo-Regular"/>
              </a:rPr>
              <a:t>if</a:t>
            </a:r>
            <a:r>
              <a:rPr lang="sv-SE">
                <a:solidFill>
                  <a:srgbClr val="FFFFFF"/>
                </a:solidFill>
                <a:latin typeface="Menlo-Regular"/>
              </a:rPr>
              <a:t> (doFound) {</a:t>
            </a:r>
          </a:p>
          <a:p>
            <a:r>
              <a:rPr lang="sv-SE">
                <a:solidFill>
                  <a:srgbClr val="FFFFFF"/>
                </a:solidFill>
                <a:latin typeface="Menlo-Regular"/>
              </a:rPr>
              <a:t>		</a:t>
            </a:r>
          </a:p>
          <a:p>
            <a:r>
              <a:rPr lang="sv-SE">
                <a:solidFill>
                  <a:srgbClr val="FFFFFF"/>
                </a:solidFill>
                <a:latin typeface="Menlo-Regular"/>
              </a:rPr>
              <a:t>		doFound((</a:t>
            </a:r>
            <a:r>
              <a:rPr lang="sv-SE">
                <a:solidFill>
                  <a:srgbClr val="B21889"/>
                </a:solidFill>
                <a:latin typeface="Menlo-Regular"/>
              </a:rPr>
              <a:t>__bridge</a:t>
            </a:r>
            <a:r>
              <a:rPr lang="sv-SE">
                <a:solidFill>
                  <a:srgbClr val="FFFFFF"/>
                </a:solidFill>
                <a:latin typeface="Menlo-Regular"/>
              </a:rPr>
              <a:t> </a:t>
            </a:r>
            <a:r>
              <a:rPr lang="sv-SE">
                <a:solidFill>
                  <a:srgbClr val="B21889"/>
                </a:solidFill>
                <a:latin typeface="Menlo-Regular"/>
              </a:rPr>
              <a:t>id</a:t>
            </a:r>
            <a:r>
              <a:rPr lang="sv-SE">
                <a:solidFill>
                  <a:srgbClr val="FFFFFF"/>
                </a:solidFill>
                <a:latin typeface="Menlo-Regular"/>
              </a:rPr>
              <a:t>)found);</a:t>
            </a:r>
          </a:p>
          <a:p>
            <a:r>
              <a:rPr lang="sv-SE">
                <a:solidFill>
                  <a:srgbClr val="FFFFFF"/>
                </a:solidFill>
                <a:latin typeface="Menlo-Regular"/>
              </a:rPr>
              <a:t>	}</a:t>
            </a:r>
          </a:p>
          <a:p>
            <a:r>
              <a:rPr lang="en-US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>
                <a:solidFill>
                  <a:schemeClr val="accent3"/>
                </a:solidFill>
                <a:latin typeface="Menlo-Regular"/>
              </a:rPr>
              <a:t>CFRelease(found);</a:t>
            </a:r>
          </a:p>
          <a:p>
            <a:r>
              <a:rPr lang="en-US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da-DK">
                <a:solidFill>
                  <a:srgbClr val="FFFFFF"/>
                </a:solidFill>
                <a:latin typeface="Menlo-Regular"/>
              </a:rPr>
              <a:t>} </a:t>
            </a:r>
            <a:r>
              <a:rPr lang="da-DK">
                <a:solidFill>
                  <a:srgbClr val="B21889"/>
                </a:solidFill>
                <a:latin typeface="Menlo-Regular"/>
              </a:rPr>
              <a:t>else</a:t>
            </a:r>
            <a:r>
              <a:rPr lang="da-DK">
                <a:solidFill>
                  <a:srgbClr val="FFFFFF"/>
                </a:solidFill>
                <a:latin typeface="Menlo-Regular"/>
              </a:rPr>
              <a:t> {</a:t>
            </a:r>
          </a:p>
          <a:p>
            <a:r>
              <a:rPr lang="da-DK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da-DK">
                <a:solidFill>
                  <a:srgbClr val="FFFFFF"/>
                </a:solidFill>
                <a:latin typeface="Menlo-Regular"/>
              </a:rPr>
              <a:t>	</a:t>
            </a:r>
            <a:r>
              <a:rPr lang="da-DK">
                <a:solidFill>
                  <a:srgbClr val="B21889"/>
                </a:solidFill>
                <a:latin typeface="Menlo-Regular"/>
              </a:rPr>
              <a:t>if</a:t>
            </a:r>
            <a:r>
              <a:rPr lang="da-DK">
                <a:solidFill>
                  <a:srgbClr val="FFFFFF"/>
                </a:solidFill>
                <a:latin typeface="Menlo-Regular"/>
              </a:rPr>
              <a:t> (doNotFound) {</a:t>
            </a:r>
          </a:p>
          <a:p>
            <a:r>
              <a:rPr lang="da-DK">
                <a:solidFill>
                  <a:srgbClr val="FFFFFF"/>
                </a:solidFill>
                <a:latin typeface="Menlo-Regular"/>
              </a:rPr>
              <a:t>		</a:t>
            </a:r>
          </a:p>
          <a:p>
            <a:r>
              <a:rPr lang="da-DK">
                <a:solidFill>
                  <a:srgbClr val="FFFFFF"/>
                </a:solidFill>
                <a:latin typeface="Menlo-Regular"/>
              </a:rPr>
              <a:t>		doNotFound(query);</a:t>
            </a:r>
          </a:p>
          <a:p>
            <a:r>
              <a:rPr lang="da-DK">
                <a:solidFill>
                  <a:srgbClr val="FFFFFF"/>
                </a:solidFill>
                <a:latin typeface="Menlo-Regular"/>
              </a:rPr>
              <a:t>	}</a:t>
            </a:r>
          </a:p>
          <a:p>
            <a:r>
              <a:rPr lang="da-DK">
                <a:solidFill>
                  <a:srgbClr val="FFFFFF"/>
                </a:solidFill>
                <a:latin typeface="Menlo-Regular"/>
              </a:rPr>
              <a:t>}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0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 numCol="2"/>
          <a:lstStyle/>
          <a:p>
            <a:r>
              <a:rPr lang="en-US"/>
              <a:t>Time Profiler Instruments</a:t>
            </a:r>
          </a:p>
          <a:p>
            <a:r>
              <a:rPr lang="en-US"/>
              <a:t>Find the blocking messages</a:t>
            </a:r>
          </a:p>
          <a:p>
            <a:endParaRPr lang="en-US"/>
          </a:p>
          <a:p>
            <a:r>
              <a:rPr lang="en-US"/>
              <a:t>Leaks Profiler Instruments</a:t>
            </a:r>
          </a:p>
          <a:p>
            <a:r>
              <a:rPr lang="en-US"/>
              <a:t>Find the big data loop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02_memory_leak</a:t>
            </a:r>
          </a:p>
        </p:txBody>
      </p:sp>
      <p:pic>
        <p:nvPicPr>
          <p:cNvPr id="9" name="Content Placeholder 8" descr="Screen Shot 2013-08-28 at 4.20.20 AM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16" r="-23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82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28 at 4.1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2" y="0"/>
            <a:ext cx="7764037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5284" y="1294029"/>
            <a:ext cx="1749773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Heaviest stack</a:t>
            </a:r>
          </a:p>
          <a:p>
            <a:r>
              <a:rPr lang="en-US">
                <a:solidFill>
                  <a:schemeClr val="bg1"/>
                </a:solidFill>
              </a:rPr>
              <a:t>trace on selected</a:t>
            </a:r>
          </a:p>
          <a:p>
            <a:r>
              <a:rPr lang="en-US">
                <a:solidFill>
                  <a:schemeClr val="bg1"/>
                </a:solidFill>
              </a:rPr>
              <a:t>thread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305058" y="1755694"/>
            <a:ext cx="355922" cy="46166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5061" y="3447364"/>
            <a:ext cx="91075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Threads</a:t>
            </a: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 flipV="1">
            <a:off x="1215812" y="2521727"/>
            <a:ext cx="1324315" cy="111030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0266" y="139882"/>
            <a:ext cx="1357876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Relative time</a:t>
            </a:r>
          </a:p>
          <a:p>
            <a:r>
              <a:rPr lang="en-US">
                <a:solidFill>
                  <a:schemeClr val="bg1"/>
                </a:solidFill>
              </a:rPr>
              <a:t>of messages</a:t>
            </a: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>
            <a:off x="1548142" y="463048"/>
            <a:ext cx="1375745" cy="62421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0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tthias Steiner -1235289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9" y="-17518"/>
            <a:ext cx="9193876" cy="612227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Network access and data manipulation blocking the main UI thread</a:t>
            </a:r>
          </a:p>
        </p:txBody>
      </p:sp>
    </p:spTree>
    <p:extLst>
      <p:ext uri="{BB962C8B-B14F-4D97-AF65-F5344CB8AC3E}">
        <p14:creationId xmlns:p14="http://schemas.microsoft.com/office/powerpoint/2010/main" val="390483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Do as little as possible on the Main UI Thread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Not a simple task</a:t>
            </a:r>
          </a:p>
          <a:p>
            <a:r>
              <a:rPr lang="en-US"/>
              <a:t>Several things that should be done off the main thread</a:t>
            </a:r>
          </a:p>
          <a:p>
            <a:pPr lvl="1"/>
            <a:r>
              <a:rPr lang="en-US"/>
              <a:t>Retrieve data from API</a:t>
            </a:r>
          </a:p>
          <a:p>
            <a:pPr lvl="1"/>
            <a:r>
              <a:rPr lang="en-US"/>
              <a:t>Parse it (deserialize json, spin through arrays, etc.)</a:t>
            </a:r>
          </a:p>
          <a:p>
            <a:pPr lvl="1"/>
            <a:r>
              <a:rPr lang="en-US"/>
              <a:t>Store it in Core Data</a:t>
            </a:r>
          </a:p>
          <a:p>
            <a:pPr lvl="1"/>
            <a:r>
              <a:rPr lang="en-US"/>
              <a:t>Communicate completion or failure back to the main UI thread</a:t>
            </a:r>
          </a:p>
        </p:txBody>
      </p:sp>
    </p:spTree>
    <p:extLst>
      <p:ext uri="{BB962C8B-B14F-4D97-AF65-F5344CB8AC3E}">
        <p14:creationId xmlns:p14="http://schemas.microsoft.com/office/powerpoint/2010/main" val="400283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Network and Data operations on the Main UI Thread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-490483" y="3039241"/>
            <a:ext cx="10072414" cy="11911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1379" y="3039241"/>
            <a:ext cx="160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 UI Thread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9492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Taps a Table Cell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75533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 API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91574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Parse json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07615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Save to Core Data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23656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Present Next UI</a:t>
            </a:r>
          </a:p>
        </p:txBody>
      </p:sp>
      <p:cxnSp>
        <p:nvCxnSpPr>
          <p:cNvPr id="16" name="Straight Arrow Connector 15"/>
          <p:cNvCxnSpPr>
            <a:stCxn id="10" idx="3"/>
            <a:endCxn id="11" idx="1"/>
          </p:cNvCxnSpPr>
          <p:nvPr/>
        </p:nvCxnSpPr>
        <p:spPr>
          <a:xfrm>
            <a:off x="1611586" y="3737022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3"/>
            <a:endCxn id="12" idx="1"/>
          </p:cNvCxnSpPr>
          <p:nvPr/>
        </p:nvCxnSpPr>
        <p:spPr>
          <a:xfrm>
            <a:off x="3427627" y="3737022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3" idx="1"/>
          </p:cNvCxnSpPr>
          <p:nvPr/>
        </p:nvCxnSpPr>
        <p:spPr>
          <a:xfrm>
            <a:off x="5243668" y="3737022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4" idx="1"/>
          </p:cNvCxnSpPr>
          <p:nvPr/>
        </p:nvCxnSpPr>
        <p:spPr>
          <a:xfrm>
            <a:off x="7059709" y="3737022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9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0407"/>
            <a:ext cx="6477000" cy="1524000"/>
          </a:xfrm>
        </p:spPr>
        <p:txBody>
          <a:bodyPr>
            <a:noAutofit/>
          </a:bodyPr>
          <a:lstStyle/>
          <a:p>
            <a:pPr>
              <a:tabLst>
                <a:tab pos="2173288" algn="r"/>
                <a:tab pos="2403475" algn="l"/>
              </a:tabLst>
            </a:pPr>
            <a:r>
              <a:rPr lang="en-US" sz="2800" cap="none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github:	danielnorton</a:t>
            </a:r>
            <a:r>
              <a:rPr lang="en-US" sz="2800" cap="none">
                <a:solidFill>
                  <a:schemeClr val="tx1"/>
                </a:solidFill>
              </a:rPr>
              <a:t/>
            </a:r>
            <a:br>
              <a:rPr lang="en-US" sz="2800" cap="none">
                <a:solidFill>
                  <a:schemeClr val="tx1"/>
                </a:solidFill>
              </a:rPr>
            </a:br>
            <a:r>
              <a:rPr lang="en-US" sz="2800" cap="none">
                <a:solidFill>
                  <a:schemeClr val="tx1"/>
                </a:solidFill>
              </a:rPr>
              <a:t>	</a:t>
            </a:r>
            <a:r>
              <a:rPr lang="en-US" sz="2800" cap="none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werk:	leankit.com</a:t>
            </a:r>
            <a:br>
              <a:rPr lang="en-US" sz="2800" cap="none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800" cap="none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twitter:	@daniel_norton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The Demo App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28762" y="2803948"/>
            <a:ext cx="7310440" cy="1240008"/>
            <a:chOff x="1528762" y="2523553"/>
            <a:chExt cx="7310440" cy="1116007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2719668" y="2651308"/>
              <a:ext cx="6119534" cy="729495"/>
            </a:xfrm>
            <a:prstGeom prst="rect">
              <a:avLst/>
            </a:prstGeom>
          </p:spPr>
          <p:txBody>
            <a:bodyPr vert="horz" anchor="b">
              <a:noAutofit/>
            </a:bodyPr>
            <a:lstStyle>
              <a:lvl1pPr algn="l" rtl="0" eaLnBrk="1" latinLnBrk="0" hangingPunct="1">
                <a:spcBef>
                  <a:spcPct val="0"/>
                </a:spcBef>
                <a:buNone/>
                <a:defRPr kumimoji="0" sz="4400" b="0" kern="1200" cap="none" spc="0" baseline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defTabSz="917575">
                <a:lnSpc>
                  <a:spcPct val="130000"/>
                </a:lnSpc>
              </a:pPr>
              <a:r>
                <a:rPr lang="en-US" sz="2400"/>
                <a:t>github.com/danielnorton/GitHubReader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528762" y="2523553"/>
              <a:ext cx="1003300" cy="1116007"/>
              <a:chOff x="1528762" y="2523553"/>
              <a:chExt cx="1003300" cy="111600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656539" y="3362561"/>
                <a:ext cx="7532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>
                    <a:effectLst>
                      <a:outerShdw blurRad="57150" dist="38100" dir="5760000" algn="tl" rotWithShape="0">
                        <a:srgbClr val="000000">
                          <a:alpha val="43000"/>
                        </a:srgbClr>
                      </a:outerShdw>
                    </a:effectLst>
                    <a:latin typeface="Helvetica Neue"/>
                    <a:cs typeface="Helvetica Neue"/>
                  </a:rPr>
                  <a:t>GitHub</a:t>
                </a:r>
                <a:endParaRPr lang="en-US">
                  <a:effectLst>
                    <a:outerShdw blurRad="57150" dist="38100" dir="5760000" algn="tl" rotWithShape="0">
                      <a:srgbClr val="000000">
                        <a:alpha val="43000"/>
                      </a:srgbClr>
                    </a:outerShdw>
                  </a:effectLst>
                  <a:latin typeface="Helvetica Neue"/>
                  <a:cs typeface="Helvetica Neue"/>
                </a:endParaRPr>
              </a:p>
            </p:txBody>
          </p:sp>
          <p:pic>
            <p:nvPicPr>
              <p:cNvPr id="11" name="Picture 10" descr="springboard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8762" y="2523553"/>
                <a:ext cx="1003300" cy="7715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549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90483" y="1848068"/>
            <a:ext cx="10072414" cy="11911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Network and Data operations on the Main UI Thread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-490483" y="3039241"/>
            <a:ext cx="10072414" cy="11911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1379" y="3039241"/>
            <a:ext cx="160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 UI Thread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9492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Taps a Table Cell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75533" y="2210111"/>
            <a:ext cx="1352094" cy="65689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Call API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91574" y="2210111"/>
            <a:ext cx="1352094" cy="65689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Parse json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07615" y="2210111"/>
            <a:ext cx="1352094" cy="65689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Save to Core Data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23656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Present Next UI</a:t>
            </a:r>
          </a:p>
        </p:txBody>
      </p:sp>
      <p:cxnSp>
        <p:nvCxnSpPr>
          <p:cNvPr id="16" name="Straight Arrow Connector 15"/>
          <p:cNvCxnSpPr>
            <a:stCxn id="10" idx="3"/>
            <a:endCxn id="11" idx="1"/>
          </p:cNvCxnSpPr>
          <p:nvPr/>
        </p:nvCxnSpPr>
        <p:spPr>
          <a:xfrm flipV="1">
            <a:off x="1611586" y="2538560"/>
            <a:ext cx="463947" cy="1198462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3"/>
            <a:endCxn id="12" idx="1"/>
          </p:cNvCxnSpPr>
          <p:nvPr/>
        </p:nvCxnSpPr>
        <p:spPr>
          <a:xfrm>
            <a:off x="3427627" y="2538560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3" idx="1"/>
          </p:cNvCxnSpPr>
          <p:nvPr/>
        </p:nvCxnSpPr>
        <p:spPr>
          <a:xfrm>
            <a:off x="5243668" y="2538560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4" idx="1"/>
          </p:cNvCxnSpPr>
          <p:nvPr/>
        </p:nvCxnSpPr>
        <p:spPr>
          <a:xfrm>
            <a:off x="7059709" y="2538560"/>
            <a:ext cx="463947" cy="1198462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1379" y="1848068"/>
            <a:ext cx="197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Background Thread</a:t>
            </a:r>
          </a:p>
        </p:txBody>
      </p:sp>
    </p:spTree>
    <p:extLst>
      <p:ext uri="{BB962C8B-B14F-4D97-AF65-F5344CB8AC3E}">
        <p14:creationId xmlns:p14="http://schemas.microsoft.com/office/powerpoint/2010/main" val="286674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Asyncronous Network &amp; Data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Basic implementation of id&lt;NSURLConnectionDataDelegate&gt;</a:t>
            </a:r>
          </a:p>
          <a:p>
            <a:pPr lvl="1"/>
            <a:r>
              <a:rPr lang="en-US"/>
              <a:t>Pros</a:t>
            </a:r>
          </a:p>
          <a:p>
            <a:pPr lvl="2"/>
            <a:r>
              <a:rPr lang="en-US"/>
              <a:t>Network activity happens asyncronously</a:t>
            </a:r>
          </a:p>
          <a:p>
            <a:pPr lvl="2"/>
            <a:r>
              <a:rPr lang="en-US"/>
              <a:t>Can cancel a connection</a:t>
            </a:r>
          </a:p>
          <a:p>
            <a:pPr lvl="2"/>
            <a:r>
              <a:rPr lang="en-US"/>
              <a:t>Relatively simple, boilerplate code</a:t>
            </a:r>
          </a:p>
          <a:p>
            <a:pPr lvl="2"/>
            <a:r>
              <a:rPr lang="en-US"/>
              <a:t>Can choose how to store incoming data chunks (in memory, page to disk, etc.)</a:t>
            </a:r>
          </a:p>
          <a:p>
            <a:pPr lvl="1"/>
            <a:r>
              <a:rPr lang="en-US"/>
              <a:t>Cons</a:t>
            </a:r>
          </a:p>
          <a:p>
            <a:pPr lvl="2"/>
            <a:r>
              <a:rPr lang="en-US"/>
              <a:t>In simplest implementation, delegate callbacks come back to main UI thread</a:t>
            </a:r>
          </a:p>
        </p:txBody>
      </p:sp>
    </p:spTree>
    <p:extLst>
      <p:ext uri="{BB962C8B-B14F-4D97-AF65-F5344CB8AC3E}">
        <p14:creationId xmlns:p14="http://schemas.microsoft.com/office/powerpoint/2010/main" val="363888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Asyncronous Network &amp; Data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NSOperation and NSOperationQueue</a:t>
            </a:r>
          </a:p>
          <a:p>
            <a:pPr lvl="1"/>
            <a:r>
              <a:rPr lang="en-US"/>
              <a:t>Pros</a:t>
            </a:r>
          </a:p>
          <a:p>
            <a:pPr lvl="2"/>
            <a:r>
              <a:rPr lang="en-US"/>
              <a:t>Can enqueue multiple operations and throttle concurrency</a:t>
            </a:r>
          </a:p>
          <a:p>
            <a:pPr lvl="2"/>
            <a:r>
              <a:rPr lang="en-US"/>
              <a:t>Can create rich dependancies between operations</a:t>
            </a:r>
          </a:p>
          <a:p>
            <a:pPr lvl="1"/>
            <a:r>
              <a:rPr lang="en-US"/>
              <a:t>Cons</a:t>
            </a:r>
          </a:p>
          <a:p>
            <a:pPr lvl="2"/>
            <a:r>
              <a:rPr lang="en-US"/>
              <a:t>Must handle for Core Data concurrency rules</a:t>
            </a:r>
          </a:p>
        </p:txBody>
      </p:sp>
    </p:spTree>
    <p:extLst>
      <p:ext uri="{BB962C8B-B14F-4D97-AF65-F5344CB8AC3E}">
        <p14:creationId xmlns:p14="http://schemas.microsoft.com/office/powerpoint/2010/main" val="237218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Asyncronous Network &amp; Data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Grand Central Dispatch</a:t>
            </a:r>
          </a:p>
          <a:p>
            <a:pPr lvl="1"/>
            <a:r>
              <a:rPr lang="en-US"/>
              <a:t>Pros</a:t>
            </a:r>
          </a:p>
          <a:p>
            <a:pPr lvl="2"/>
            <a:r>
              <a:rPr lang="en-US"/>
              <a:t>Very easy to port syncronous calls to background thread</a:t>
            </a:r>
          </a:p>
          <a:p>
            <a:pPr lvl="1"/>
            <a:r>
              <a:rPr lang="en-US"/>
              <a:t>Cons</a:t>
            </a:r>
          </a:p>
          <a:p>
            <a:pPr lvl="2"/>
            <a:r>
              <a:rPr lang="en-US"/>
              <a:t>Must handle for Core Data concurrency rules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Data concurrency rules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NSPersistantStoreCoordinator is thread safe</a:t>
            </a:r>
          </a:p>
          <a:p>
            <a:r>
              <a:rPr lang="en-US"/>
              <a:t>NSManagedObjectContext is not thread safe</a:t>
            </a:r>
          </a:p>
          <a:p>
            <a:r>
              <a:rPr lang="en-US"/>
              <a:t>NSManagedObjectID is thread safe</a:t>
            </a:r>
          </a:p>
          <a:p>
            <a:r>
              <a:rPr lang="en-US"/>
              <a:t>NSManagedObject is not thread safe</a:t>
            </a:r>
          </a:p>
        </p:txBody>
      </p:sp>
    </p:spTree>
    <p:extLst>
      <p:ext uri="{BB962C8B-B14F-4D97-AF65-F5344CB8AC3E}">
        <p14:creationId xmlns:p14="http://schemas.microsoft.com/office/powerpoint/2010/main" val="396735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90483" y="1848068"/>
            <a:ext cx="10072414" cy="11911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Network and Data operations on the Main UI Thread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-490483" y="3039241"/>
            <a:ext cx="10072414" cy="11911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1379" y="3039241"/>
            <a:ext cx="160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 UI Thread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9492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NSPersistant</a:t>
            </a:r>
          </a:p>
          <a:p>
            <a:pPr algn="ctr"/>
            <a:r>
              <a:rPr lang="en-US" sz="1400"/>
              <a:t>Store</a:t>
            </a:r>
          </a:p>
          <a:p>
            <a:pPr algn="ctr"/>
            <a:r>
              <a:rPr lang="en-US" sz="1400"/>
              <a:t>Coordinator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75533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NSManaged</a:t>
            </a:r>
          </a:p>
          <a:p>
            <a:pPr algn="ctr"/>
            <a:r>
              <a:rPr lang="en-US" sz="1400"/>
              <a:t>ObjectContext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91574" y="2210111"/>
            <a:ext cx="1352094" cy="65689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NSManaged</a:t>
            </a:r>
          </a:p>
          <a:p>
            <a:pPr algn="ctr"/>
            <a:r>
              <a:rPr lang="en-US" sz="1400"/>
              <a:t>Object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07615" y="2210111"/>
            <a:ext cx="1352094" cy="65689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Save to Core Data</a:t>
            </a:r>
          </a:p>
        </p:txBody>
      </p:sp>
      <p:cxnSp>
        <p:nvCxnSpPr>
          <p:cNvPr id="16" name="Straight Arrow Connector 15"/>
          <p:cNvCxnSpPr>
            <a:stCxn id="10" idx="3"/>
            <a:endCxn id="11" idx="1"/>
          </p:cNvCxnSpPr>
          <p:nvPr/>
        </p:nvCxnSpPr>
        <p:spPr>
          <a:xfrm>
            <a:off x="1611586" y="3737022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3"/>
            <a:endCxn id="12" idx="1"/>
          </p:cNvCxnSpPr>
          <p:nvPr/>
        </p:nvCxnSpPr>
        <p:spPr>
          <a:xfrm flipV="1">
            <a:off x="3427627" y="2538560"/>
            <a:ext cx="463947" cy="1198462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3" idx="1"/>
          </p:cNvCxnSpPr>
          <p:nvPr/>
        </p:nvCxnSpPr>
        <p:spPr>
          <a:xfrm>
            <a:off x="5243668" y="2538560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1379" y="1848068"/>
            <a:ext cx="197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Background Thread</a:t>
            </a:r>
          </a:p>
        </p:txBody>
      </p:sp>
      <p:sp>
        <p:nvSpPr>
          <p:cNvPr id="4" name="Multiply 3"/>
          <p:cNvSpPr/>
          <p:nvPr/>
        </p:nvSpPr>
        <p:spPr>
          <a:xfrm>
            <a:off x="4443628" y="1607331"/>
            <a:ext cx="1263987" cy="1263987"/>
          </a:xfrm>
          <a:prstGeom prst="mathMultiply">
            <a:avLst>
              <a:gd name="adj1" fmla="val 1248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8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90483" y="1848068"/>
            <a:ext cx="10072414" cy="11911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Network and Data operations on the Main UI Thread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-490483" y="3039241"/>
            <a:ext cx="10072414" cy="119117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1379" y="3039241"/>
            <a:ext cx="160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 UI Thread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9492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NSPersistant</a:t>
            </a:r>
          </a:p>
          <a:p>
            <a:pPr algn="ctr"/>
            <a:r>
              <a:rPr lang="en-US" sz="1400"/>
              <a:t>Store</a:t>
            </a:r>
          </a:p>
          <a:p>
            <a:pPr algn="ctr"/>
            <a:r>
              <a:rPr lang="en-US" sz="1400"/>
              <a:t>Coordinator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075533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NSManaged</a:t>
            </a:r>
          </a:p>
          <a:p>
            <a:pPr algn="ctr"/>
            <a:r>
              <a:rPr lang="en-US" sz="1400"/>
              <a:t>ObjectContext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91574" y="2210111"/>
            <a:ext cx="1352094" cy="65689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NSManaged</a:t>
            </a:r>
          </a:p>
          <a:p>
            <a:pPr algn="ctr"/>
            <a:r>
              <a:rPr lang="en-US" sz="1400"/>
              <a:t>Object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07615" y="2210111"/>
            <a:ext cx="1352094" cy="65689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Save to Core Data</a:t>
            </a:r>
          </a:p>
        </p:txBody>
      </p:sp>
      <p:cxnSp>
        <p:nvCxnSpPr>
          <p:cNvPr id="16" name="Straight Arrow Connector 15"/>
          <p:cNvCxnSpPr>
            <a:stCxn id="10" idx="3"/>
            <a:endCxn id="11" idx="1"/>
          </p:cNvCxnSpPr>
          <p:nvPr/>
        </p:nvCxnSpPr>
        <p:spPr>
          <a:xfrm>
            <a:off x="1611586" y="3737022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9" idx="3"/>
            <a:endCxn id="12" idx="1"/>
          </p:cNvCxnSpPr>
          <p:nvPr/>
        </p:nvCxnSpPr>
        <p:spPr>
          <a:xfrm>
            <a:off x="3427627" y="2536243"/>
            <a:ext cx="463947" cy="2317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3" idx="1"/>
          </p:cNvCxnSpPr>
          <p:nvPr/>
        </p:nvCxnSpPr>
        <p:spPr>
          <a:xfrm>
            <a:off x="5243668" y="2538560"/>
            <a:ext cx="463947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1379" y="1848068"/>
            <a:ext cx="197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Background Thread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75533" y="2207794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NSManaged</a:t>
            </a:r>
          </a:p>
          <a:p>
            <a:pPr algn="ctr"/>
            <a:r>
              <a:rPr lang="en-US" sz="1400"/>
              <a:t>ObjectContext</a:t>
            </a:r>
          </a:p>
        </p:txBody>
      </p:sp>
      <p:cxnSp>
        <p:nvCxnSpPr>
          <p:cNvPr id="21" name="Straight Arrow Connector 20"/>
          <p:cNvCxnSpPr>
            <a:stCxn id="10" idx="3"/>
            <a:endCxn id="19" idx="1"/>
          </p:cNvCxnSpPr>
          <p:nvPr/>
        </p:nvCxnSpPr>
        <p:spPr>
          <a:xfrm flipV="1">
            <a:off x="1611586" y="2536243"/>
            <a:ext cx="463947" cy="1200779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772429" y="3408573"/>
            <a:ext cx="1352094" cy="656897"/>
          </a:xfrm>
          <a:prstGeom prst="roundRect">
            <a:avLst/>
          </a:prstGeom>
          <a:solidFill>
            <a:srgbClr val="68351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Receive</a:t>
            </a:r>
          </a:p>
          <a:p>
            <a:pPr algn="ctr"/>
            <a:r>
              <a:rPr lang="en-US" sz="1400"/>
              <a:t>NSNotification</a:t>
            </a: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>
            <a:off x="3427627" y="3737022"/>
            <a:ext cx="2344802" cy="0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headEnd type="arrow"/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502871" y="2205477"/>
            <a:ext cx="1352094" cy="656897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Send NSNotification</a:t>
            </a:r>
          </a:p>
        </p:txBody>
      </p:sp>
      <p:cxnSp>
        <p:nvCxnSpPr>
          <p:cNvPr id="25" name="Straight Arrow Connector 24"/>
          <p:cNvCxnSpPr>
            <a:stCxn id="13" idx="3"/>
            <a:endCxn id="24" idx="1"/>
          </p:cNvCxnSpPr>
          <p:nvPr/>
        </p:nvCxnSpPr>
        <p:spPr>
          <a:xfrm flipV="1">
            <a:off x="7059709" y="2533926"/>
            <a:ext cx="443162" cy="4634"/>
          </a:xfrm>
          <a:prstGeom prst="straightConnector1">
            <a:avLst/>
          </a:prstGeom>
          <a:ln w="57150" cmpd="sng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1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/>
              <a:t>Async network and Core Data using GCD</a:t>
            </a:r>
          </a:p>
          <a:p>
            <a:pPr marL="457200" indent="-457200">
              <a:buFont typeface="Wingdings" charset="2"/>
              <a:buChar char="ü"/>
            </a:pPr>
            <a:r>
              <a:rPr lang="en-US"/>
              <a:t>Paging large data sets</a:t>
            </a:r>
          </a:p>
          <a:p>
            <a:pPr marL="457200" indent="-457200">
              <a:buFont typeface="Wingdings" charset="2"/>
              <a:buChar char="ü"/>
            </a:pPr>
            <a:r>
              <a:rPr lang="en-US"/>
              <a:t>Turn off Gravatars for the moment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03_async_gcd</a:t>
            </a:r>
          </a:p>
        </p:txBody>
      </p:sp>
    </p:spTree>
    <p:extLst>
      <p:ext uri="{BB962C8B-B14F-4D97-AF65-F5344CB8AC3E}">
        <p14:creationId xmlns:p14="http://schemas.microsoft.com/office/powerpoint/2010/main" val="46326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/>
              <a:t>Async network and Core Data using GCD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03_async_gcd</a:t>
            </a:r>
          </a:p>
        </p:txBody>
      </p:sp>
    </p:spTree>
    <p:extLst>
      <p:ext uri="{BB962C8B-B14F-4D97-AF65-F5344CB8AC3E}">
        <p14:creationId xmlns:p14="http://schemas.microsoft.com/office/powerpoint/2010/main" val="317530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BROrganizationService.m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02_memory_leak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4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)saveDataWithError:(</a:t>
            </a:r>
            <a:r>
              <a:rPr lang="en-US" sz="14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 **)error {</a:t>
            </a:r>
          </a:p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400">
                <a:solidFill>
                  <a:srgbClr val="41B645"/>
                </a:solidFill>
                <a:latin typeface="Menlo-Regular"/>
              </a:rPr>
              <a:t>	// Do this work on the main UI thread</a:t>
            </a:r>
            <a:endParaRPr lang="en-US" sz="1400">
              <a:solidFill>
                <a:srgbClr val="FFFFFF"/>
              </a:solidFill>
              <a:latin typeface="Menlo-Regular"/>
            </a:endParaRPr>
          </a:p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400">
                <a:solidFill>
                  <a:srgbClr val="00A0BE"/>
                </a:solidFill>
                <a:latin typeface="Menlo-Regular"/>
              </a:rPr>
              <a:t>NSArray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 *json = [</a:t>
            </a:r>
            <a:r>
              <a:rPr lang="en-US" sz="1400">
                <a:solidFill>
                  <a:srgbClr val="B21889"/>
                </a:solidFill>
                <a:latin typeface="Menlo-Regular"/>
              </a:rPr>
              <a:t>self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400">
                <a:solidFill>
                  <a:srgbClr val="83C057"/>
                </a:solidFill>
                <a:latin typeface="Menlo-Regular"/>
              </a:rPr>
              <a:t>getRemoteData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400">
                <a:solidFill>
                  <a:srgbClr val="00A0BE"/>
                </a:solidFill>
                <a:latin typeface="Menlo-Regular"/>
              </a:rPr>
              <a:t>NSManagedObjectContext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 *context = [[</a:t>
            </a:r>
            <a:r>
              <a:rPr lang="en-US" sz="1400">
                <a:solidFill>
                  <a:srgbClr val="83C057"/>
                </a:solidFill>
                <a:latin typeface="Menlo-Regular"/>
              </a:rPr>
              <a:t>BRModelManager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400">
                <a:solidFill>
                  <a:srgbClr val="83C057"/>
                </a:solidFill>
                <a:latin typeface="Menlo-Regular"/>
              </a:rPr>
              <a:t>sharedInstance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400">
                <a:solidFill>
                  <a:srgbClr val="83C057"/>
                </a:solidFill>
                <a:latin typeface="Menlo-Regular"/>
              </a:rPr>
              <a:t>context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	[json </a:t>
            </a:r>
            <a:r>
              <a:rPr lang="en-US" sz="1400">
                <a:solidFill>
                  <a:srgbClr val="00A0BE"/>
                </a:solidFill>
                <a:latin typeface="Menlo-Regular"/>
              </a:rPr>
              <a:t>enumerateObjectsUsingBlock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:^(</a:t>
            </a:r>
            <a:r>
              <a:rPr lang="en-US" sz="1400">
                <a:solidFill>
                  <a:srgbClr val="B21889"/>
                </a:solidFill>
                <a:latin typeface="Menlo-Regular"/>
              </a:rPr>
              <a:t>id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 obj, </a:t>
            </a:r>
            <a:r>
              <a:rPr lang="en-US" sz="1400">
                <a:solidFill>
                  <a:srgbClr val="00A0BE"/>
                </a:solidFill>
                <a:latin typeface="Menlo-Regular"/>
              </a:rPr>
              <a:t>NSUInteger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 idx, </a:t>
            </a:r>
            <a:r>
              <a:rPr lang="en-US" sz="14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 *stop) {</a:t>
            </a:r>
          </a:p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		</a:t>
            </a:r>
          </a:p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	}];</a:t>
            </a:r>
          </a:p>
          <a:p>
            <a:endParaRPr lang="en-US" sz="1400">
              <a:solidFill>
                <a:srgbClr val="FFFFFF"/>
              </a:solidFill>
              <a:latin typeface="Menlo-Regular"/>
            </a:endParaRPr>
          </a:p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400">
                <a:solidFill>
                  <a:srgbClr val="B21889"/>
                </a:solidFill>
                <a:latin typeface="Menlo-Regular"/>
              </a:rPr>
              <a:t>return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 [context </a:t>
            </a:r>
            <a:r>
              <a:rPr lang="en-US" sz="1400">
                <a:solidFill>
                  <a:srgbClr val="00A0BE"/>
                </a:solidFill>
                <a:latin typeface="Menlo-Regular"/>
              </a:rPr>
              <a:t>save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:error];</a:t>
            </a:r>
          </a:p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}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397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Goals for Today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Detective work</a:t>
            </a:r>
          </a:p>
          <a:p>
            <a:r>
              <a:rPr lang="en-US"/>
              <a:t>Iterate to improve a poorly performing app</a:t>
            </a:r>
          </a:p>
          <a:p>
            <a:r>
              <a:rPr lang="en-US"/>
              <a:t>Experiment to gain insight</a:t>
            </a:r>
          </a:p>
          <a:p>
            <a:r>
              <a:rPr lang="en-US"/>
              <a:t>Use the demo code as a sandbox for additional learning</a:t>
            </a:r>
          </a:p>
          <a:p>
            <a:pPr lvl="1"/>
            <a:r>
              <a:rPr lang="en-US"/>
              <a:t>Fork the repo (I’ll show it again later)</a:t>
            </a:r>
          </a:p>
          <a:p>
            <a:pPr lvl="1"/>
            <a:r>
              <a:rPr lang="en-US"/>
              <a:t>follow the tag suggestions in this slide deck</a:t>
            </a:r>
          </a:p>
          <a:p>
            <a:pPr lvl="1"/>
            <a:r>
              <a:rPr lang="en-US"/>
              <a:t>Run your own experiments later</a:t>
            </a:r>
          </a:p>
        </p:txBody>
      </p:sp>
    </p:spTree>
    <p:extLst>
      <p:ext uri="{BB962C8B-B14F-4D97-AF65-F5344CB8AC3E}">
        <p14:creationId xmlns:p14="http://schemas.microsoft.com/office/powerpoint/2010/main" val="2640393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BROrganizationService.m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03_async_gcd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100">
                <a:solidFill>
                  <a:srgbClr val="B21889"/>
                </a:solidFill>
                <a:latin typeface="Menlo-Regular"/>
              </a:rPr>
              <a:t>void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)beginSaveDataWithCompletion:(</a:t>
            </a:r>
            <a:r>
              <a:rPr lang="en-US" sz="1100">
                <a:solidFill>
                  <a:srgbClr val="B21889"/>
                </a:solidFill>
                <a:latin typeface="Menlo-Regular"/>
              </a:rPr>
              <a:t>void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(^)(</a:t>
            </a:r>
            <a:r>
              <a:rPr lang="en-US" sz="11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saved, 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*error))completion {</a:t>
            </a:r>
            <a:endParaRPr lang="en-US" sz="1100">
              <a:solidFill>
                <a:srgbClr val="00A0BE"/>
              </a:solidFill>
              <a:latin typeface="Menlo-Regular"/>
            </a:endParaRPr>
          </a:p>
          <a:p>
            <a:r>
              <a:rPr lang="en-US" sz="1100">
                <a:solidFill>
                  <a:srgbClr val="00A0BE"/>
                </a:solidFill>
                <a:latin typeface="Menlo-Regular"/>
              </a:rPr>
              <a:t>	dispatch_queue_t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serviceQueue = 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dispatch_queue_create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(</a:t>
            </a:r>
            <a:r>
              <a:rPr lang="en-US" sz="1100">
                <a:solidFill>
                  <a:srgbClr val="DB2C38"/>
                </a:solidFill>
                <a:latin typeface="Menlo-Regular"/>
              </a:rPr>
              <a:t>"Service queue"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, </a:t>
            </a:r>
            <a:r>
              <a:rPr lang="en-US" sz="1100">
                <a:solidFill>
                  <a:srgbClr val="B21889"/>
                </a:solidFill>
                <a:latin typeface="Menlo-Regular"/>
              </a:rPr>
              <a:t>NULL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);</a:t>
            </a:r>
          </a:p>
          <a:p>
            <a:r>
              <a:rPr lang="en-US" sz="1100">
                <a:solidFill>
                  <a:srgbClr val="00A0BE"/>
                </a:solidFill>
                <a:latin typeface="Menlo-Regular"/>
              </a:rPr>
              <a:t>	dispatch_async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(serviceQueue, ^{</a:t>
            </a:r>
          </a:p>
          <a:p>
            <a:endParaRPr lang="en-US" sz="1100">
              <a:solidFill>
                <a:srgbClr val="FFFFFF"/>
              </a:solidFill>
              <a:latin typeface="Menlo-Regular"/>
            </a:endParaRP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100">
                <a:solidFill>
                  <a:srgbClr val="41B645"/>
                </a:solidFill>
                <a:latin typeface="Menlo-Regular"/>
              </a:rPr>
              <a:t>// do this work off the main ui thread</a:t>
            </a:r>
            <a:endParaRPr lang="en-US" sz="1100">
              <a:solidFill>
                <a:srgbClr val="FFFFFF"/>
              </a:solidFill>
              <a:latin typeface="Menlo-Regular"/>
            </a:endParaRPr>
          </a:p>
          <a:p>
            <a:r>
              <a:rPr lang="en-US" sz="1100">
                <a:solidFill>
                  <a:srgbClr val="00A0BE"/>
                </a:solidFill>
                <a:latin typeface="Menlo-Regular"/>
              </a:rPr>
              <a:t>		NSArray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*json = [</a:t>
            </a:r>
            <a:r>
              <a:rPr lang="en-US" sz="1100">
                <a:solidFill>
                  <a:srgbClr val="B21889"/>
                </a:solidFill>
                <a:latin typeface="Menlo-Regular"/>
              </a:rPr>
              <a:t>self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100">
                <a:solidFill>
                  <a:srgbClr val="83C057"/>
                </a:solidFill>
                <a:latin typeface="Menlo-Regular"/>
              </a:rPr>
              <a:t>getRemoteData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NSManagedObjectContext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*context = [[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NSManagedObjectContext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alloc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init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[context 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setPersistentStoreCoordinator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: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 [[</a:t>
            </a:r>
            <a:r>
              <a:rPr lang="en-US" sz="1100">
                <a:solidFill>
                  <a:srgbClr val="83C057"/>
                </a:solidFill>
                <a:latin typeface="Menlo-Regular"/>
              </a:rPr>
              <a:t>BRModelManager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100">
                <a:solidFill>
                  <a:srgbClr val="83C057"/>
                </a:solidFill>
                <a:latin typeface="Menlo-Regular"/>
              </a:rPr>
              <a:t>sharedInstance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100">
                <a:solidFill>
                  <a:srgbClr val="83C057"/>
                </a:solidFill>
                <a:latin typeface="Menlo-Regular"/>
              </a:rPr>
              <a:t>persistentStoreCoordinator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]];</a:t>
            </a:r>
          </a:p>
          <a:p>
            <a:endParaRPr lang="en-US" sz="1100">
              <a:solidFill>
                <a:srgbClr val="FFFFFF"/>
              </a:solidFill>
              <a:latin typeface="Menlo-Regular"/>
            </a:endParaRP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[json 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enumerateObjectsUsingBlock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:^(</a:t>
            </a:r>
            <a:r>
              <a:rPr lang="en-US" sz="1100">
                <a:solidFill>
                  <a:srgbClr val="B21889"/>
                </a:solidFill>
                <a:latin typeface="Menlo-Regular"/>
              </a:rPr>
              <a:t>id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obj, 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NSUInteger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idx, </a:t>
            </a:r>
            <a:r>
              <a:rPr lang="en-US" sz="11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 *stop) {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}];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100">
                <a:solidFill>
                  <a:srgbClr val="00A0BE"/>
                </a:solidFill>
                <a:latin typeface="Menlo-Regular"/>
              </a:rPr>
              <a:t>dispatch_async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(</a:t>
            </a:r>
            <a:r>
              <a:rPr lang="en-US" sz="1100">
                <a:solidFill>
                  <a:srgbClr val="C67C48"/>
                </a:solidFill>
                <a:latin typeface="Menlo-Regular"/>
              </a:rPr>
              <a:t>dispatch_get_main_queue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(), ^{</a:t>
            </a:r>
          </a:p>
          <a:p>
            <a:endParaRPr lang="en-US" sz="1100">
              <a:solidFill>
                <a:srgbClr val="FFFFFF"/>
              </a:solidFill>
              <a:latin typeface="Menlo-Regular"/>
            </a:endParaRP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	</a:t>
            </a:r>
            <a:r>
              <a:rPr lang="en-US" sz="1100">
                <a:solidFill>
                  <a:srgbClr val="41B645"/>
                </a:solidFill>
                <a:latin typeface="Menlo-Regular"/>
              </a:rPr>
              <a:t>// do this work on the main ui thread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	</a:t>
            </a:r>
            <a:r>
              <a:rPr lang="en-US" sz="1100">
                <a:solidFill>
                  <a:srgbClr val="FFFFFF"/>
                </a:solidFill>
                <a:latin typeface="Menlo-Regular"/>
              </a:rPr>
              <a:t>completion(answer, error);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	});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	});</a:t>
            </a:r>
          </a:p>
          <a:p>
            <a:r>
              <a:rPr lang="en-US" sz="1100">
                <a:solidFill>
                  <a:srgbClr val="FFFFFF"/>
                </a:solidFill>
                <a:latin typeface="Menlo-Regular"/>
              </a:rPr>
              <a:t>}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648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BROrganizationsViewController.m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IBAction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)didTapButton:(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)sender {</a:t>
            </a:r>
          </a:p>
          <a:p>
            <a:endParaRPr lang="en-US" sz="1200">
              <a:solidFill>
                <a:srgbClr val="00A0BE"/>
              </a:solidFill>
              <a:latin typeface="Menlo-Regular"/>
            </a:endParaRPr>
          </a:p>
          <a:p>
            <a:r>
              <a:rPr lang="en-US" sz="1200">
                <a:solidFill>
                  <a:srgbClr val="00A0BE"/>
                </a:solidFill>
                <a:latin typeface="Menlo-Regular"/>
              </a:rPr>
              <a:t>	NSError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*error = 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nil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en-US" sz="1200">
                <a:solidFill>
                  <a:srgbClr val="83C057"/>
                </a:solidFill>
                <a:latin typeface="Menlo-Regular"/>
              </a:rPr>
              <a:t>	Service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*service = [[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Service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alloc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init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B21889"/>
                </a:solidFill>
                <a:latin typeface="Menlo-Regular"/>
              </a:rPr>
              <a:t>	if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(![service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doSomeDataOperation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error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:&amp;error]) 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return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;</a:t>
            </a:r>
          </a:p>
          <a:p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41B645"/>
                </a:solidFill>
                <a:latin typeface="Menlo-Regular"/>
              </a:rPr>
              <a:t>	// Update the UI on the main thread</a:t>
            </a:r>
            <a:endParaRPr lang="en-US" sz="1200">
              <a:solidFill>
                <a:srgbClr val="83C057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  <a:endParaRPr lang="en-US" sz="1200">
              <a:solidFill>
                <a:srgbClr val="83C057"/>
              </a:solidFill>
              <a:latin typeface="Menlo-Regular"/>
            </a:endParaRPr>
          </a:p>
          <a:p>
            <a:r>
              <a:rPr lang="en-US" sz="1200">
                <a:solidFill>
                  <a:srgbClr val="83C057"/>
                </a:solidFill>
                <a:latin typeface="Menlo-Regular"/>
              </a:rPr>
              <a:t>=====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==========================================================================================</a:t>
            </a:r>
            <a:endParaRPr lang="en-US" sz="1200">
              <a:solidFill>
                <a:srgbClr val="83C057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IBAction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)didTapButton:(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)sender {</a:t>
            </a:r>
          </a:p>
          <a:p>
            <a:endParaRPr lang="en-US" sz="1200">
              <a:solidFill>
                <a:srgbClr val="83C057"/>
              </a:solidFill>
              <a:latin typeface="Menlo-Regular"/>
            </a:endParaRPr>
          </a:p>
          <a:p>
            <a:r>
              <a:rPr lang="en-US" sz="1200">
                <a:solidFill>
                  <a:srgbClr val="83C057"/>
                </a:solidFill>
                <a:latin typeface="Menlo-Regular"/>
              </a:rPr>
              <a:t>	Service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*service = [[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Service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alloc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init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[service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beginSomeDataOperation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withCompletion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:^(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saved,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*error) {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200">
                <a:solidFill>
                  <a:srgbClr val="41B645"/>
                </a:solidFill>
                <a:latin typeface="Menlo-Regular"/>
              </a:rPr>
              <a:t>// Update the UI on the main thread</a:t>
            </a:r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}];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  <a:endParaRPr lang="en-US" sz="1200">
              <a:solidFill>
                <a:srgbClr val="83C057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90279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r>
              <a:rPr lang="en-US"/>
              <a:t>Time Profiler Instruments to check progress</a:t>
            </a:r>
          </a:p>
          <a:p>
            <a:r>
              <a:rPr lang="en-US"/>
              <a:t>Most of “our” work is now happening off the main thread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03_async_gcd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9379" y="0"/>
            <a:ext cx="1436414" cy="381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3-08-28 at 4.1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08" y="0"/>
            <a:ext cx="5262292" cy="3873500"/>
          </a:xfrm>
          <a:prstGeom prst="rect">
            <a:avLst/>
          </a:prstGeom>
        </p:spPr>
      </p:pic>
      <p:pic>
        <p:nvPicPr>
          <p:cNvPr id="7" name="Picture 6" descr="Screen Shot 2013-08-28 at 4.20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62292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7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/>
              <a:t>Paging large data sets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03_async_gcd</a:t>
            </a:r>
          </a:p>
        </p:txBody>
      </p:sp>
    </p:spTree>
    <p:extLst>
      <p:ext uri="{BB962C8B-B14F-4D97-AF65-F5344CB8AC3E}">
        <p14:creationId xmlns:p14="http://schemas.microsoft.com/office/powerpoint/2010/main" val="194652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BRCommitsService.m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02_memory_leak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>
                <a:solidFill>
                  <a:srgbClr val="FFFFFF"/>
                </a:solidFill>
                <a:latin typeface="Menlo-Regular"/>
              </a:rPr>
              <a:t>)saveCommitsWithE</a:t>
            </a:r>
            <a:r>
              <a:rPr lang="de-DE">
                <a:solidFill>
                  <a:srgbClr val="FFFFFF"/>
                </a:solidFill>
                <a:latin typeface="Menlo-Regular"/>
              </a:rPr>
              <a:t>rror:(</a:t>
            </a:r>
            <a:r>
              <a:rPr lang="de-DE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de-DE">
                <a:solidFill>
                  <a:srgbClr val="FFFFFF"/>
                </a:solidFill>
                <a:latin typeface="Menlo-Regular"/>
              </a:rPr>
              <a:t> **)error {</a:t>
            </a:r>
          </a:p>
          <a:p>
            <a:r>
              <a:rPr lang="de-DE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de-DE">
                <a:solidFill>
                  <a:srgbClr val="FFFFFF"/>
                </a:solidFill>
                <a:latin typeface="Menlo-Regular"/>
              </a:rPr>
              <a:t>	</a:t>
            </a:r>
            <a:r>
              <a:rPr lang="de-DE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de-DE">
                <a:solidFill>
                  <a:srgbClr val="FFFFFF"/>
                </a:solidFill>
                <a:latin typeface="Menlo-Regular"/>
              </a:rPr>
              <a:t>* inError = </a:t>
            </a:r>
            <a:r>
              <a:rPr lang="de-DE">
                <a:solidFill>
                  <a:srgbClr val="B21889"/>
                </a:solidFill>
                <a:latin typeface="Menlo-Regular"/>
              </a:rPr>
              <a:t>nil</a:t>
            </a:r>
            <a:r>
              <a:rPr lang="de-DE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de-DE">
                <a:solidFill>
                  <a:srgbClr val="FFFFFF"/>
                </a:solidFill>
                <a:latin typeface="Menlo-Regular"/>
              </a:rPr>
              <a:t>	</a:t>
            </a:r>
            <a:r>
              <a:rPr lang="de-DE">
                <a:solidFill>
                  <a:srgbClr val="00A0BE"/>
                </a:solidFill>
                <a:latin typeface="Menlo-Regular"/>
              </a:rPr>
              <a:t>NSMutableArray</a:t>
            </a:r>
            <a:r>
              <a:rPr lang="de-DE">
                <a:solidFill>
                  <a:srgbClr val="FFFFFF"/>
                </a:solidFill>
                <a:latin typeface="Menlo-Regular"/>
              </a:rPr>
              <a:t> *all = [</a:t>
            </a:r>
            <a:r>
              <a:rPr lang="de-DE">
                <a:solidFill>
                  <a:srgbClr val="00A0BE"/>
                </a:solidFill>
                <a:latin typeface="Menlo-Regular"/>
              </a:rPr>
              <a:t>NSMutableArray</a:t>
            </a:r>
            <a:r>
              <a:rPr lang="de-DE">
                <a:solidFill>
                  <a:srgbClr val="FFFFFF"/>
                </a:solidFill>
                <a:latin typeface="Menlo-Regular"/>
              </a:rPr>
              <a:t> </a:t>
            </a:r>
            <a:r>
              <a:rPr lang="de-DE">
                <a:solidFill>
                  <a:srgbClr val="00A0BE"/>
                </a:solidFill>
                <a:latin typeface="Menlo-Regular"/>
              </a:rPr>
              <a:t>arrayWithCapacity</a:t>
            </a:r>
            <a:r>
              <a:rPr lang="de-DE">
                <a:solidFill>
                  <a:srgbClr val="FFFFFF"/>
                </a:solidFill>
                <a:latin typeface="Menlo-Regular"/>
              </a:rPr>
              <a:t>:</a:t>
            </a:r>
            <a:r>
              <a:rPr lang="de-DE">
                <a:solidFill>
                  <a:srgbClr val="786DC4"/>
                </a:solidFill>
                <a:latin typeface="Menlo-Regular"/>
              </a:rPr>
              <a:t>0</a:t>
            </a:r>
            <a:r>
              <a:rPr lang="de-DE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de-DE">
                <a:solidFill>
                  <a:srgbClr val="FFFFFF"/>
                </a:solidFill>
                <a:latin typeface="Menlo-Regular"/>
              </a:rPr>
              <a:t>	</a:t>
            </a:r>
            <a:r>
              <a:rPr lang="de-DE">
                <a:solidFill>
                  <a:srgbClr val="B21889"/>
                </a:solidFill>
                <a:latin typeface="Menlo-Regular"/>
              </a:rPr>
              <a:t>while</a:t>
            </a:r>
            <a:r>
              <a:rPr lang="de-DE">
                <a:solidFill>
                  <a:srgbClr val="FFFFFF"/>
                </a:solidFill>
                <a:latin typeface="Menlo-Regular"/>
              </a:rPr>
              <a:t> (sha) {</a:t>
            </a:r>
          </a:p>
          <a:p>
            <a:r>
              <a:rPr lang="de-DE">
                <a:solidFill>
                  <a:srgbClr val="FFFFFF"/>
                </a:solidFill>
                <a:latin typeface="Menlo-Regular"/>
              </a:rPr>
              <a:t>		</a:t>
            </a:r>
          </a:p>
          <a:p>
            <a:r>
              <a:rPr lang="de-DE">
                <a:solidFill>
                  <a:srgbClr val="FFFFFF"/>
                </a:solidFill>
                <a:latin typeface="Menlo-Regular"/>
              </a:rPr>
              <a:t>		</a:t>
            </a:r>
            <a:r>
              <a:rPr lang="de-DE">
                <a:solidFill>
                  <a:srgbClr val="00A0BE"/>
                </a:solidFill>
                <a:latin typeface="Menlo-Regular"/>
              </a:rPr>
              <a:t>NSArray</a:t>
            </a:r>
            <a:r>
              <a:rPr lang="de-DE">
                <a:solidFill>
                  <a:srgbClr val="FFFFFF"/>
                </a:solidFill>
                <a:latin typeface="Menlo-Regular"/>
              </a:rPr>
              <a:t> *json = [</a:t>
            </a:r>
            <a:r>
              <a:rPr lang="de-DE">
                <a:solidFill>
                  <a:srgbClr val="B21889"/>
                </a:solidFill>
                <a:latin typeface="Menlo-Regular"/>
              </a:rPr>
              <a:t>self</a:t>
            </a:r>
            <a:r>
              <a:rPr lang="de-DE">
                <a:solidFill>
                  <a:srgbClr val="FFFFFF"/>
                </a:solidFill>
                <a:latin typeface="Menlo-Regular"/>
              </a:rPr>
              <a:t> </a:t>
            </a:r>
            <a:r>
              <a:rPr lang="de-DE">
                <a:solidFill>
                  <a:srgbClr val="83C057"/>
                </a:solidFill>
                <a:latin typeface="Menlo-Regular"/>
              </a:rPr>
              <a:t>getRemoteDataWithError</a:t>
            </a:r>
            <a:r>
              <a:rPr lang="de-DE">
                <a:solidFill>
                  <a:srgbClr val="FFFFFF"/>
                </a:solidFill>
                <a:latin typeface="Menlo-Regular"/>
              </a:rPr>
              <a:t>:&amp;inError];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	</a:t>
            </a:r>
            <a:r>
              <a:rPr lang="cs-CZ">
                <a:solidFill>
                  <a:srgbClr val="B21889"/>
                </a:solidFill>
                <a:latin typeface="Menlo-Regular"/>
              </a:rPr>
              <a:t>if</a:t>
            </a:r>
            <a:r>
              <a:rPr lang="cs-CZ">
                <a:solidFill>
                  <a:srgbClr val="FFFFFF"/>
                </a:solidFill>
                <a:latin typeface="Menlo-Regular"/>
              </a:rPr>
              <a:t> (!json || inError) {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		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		*error = inError;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		</a:t>
            </a:r>
            <a:r>
              <a:rPr lang="cs-CZ">
                <a:solidFill>
                  <a:srgbClr val="B21889"/>
                </a:solidFill>
                <a:latin typeface="Menlo-Regular"/>
              </a:rPr>
              <a:t>return</a:t>
            </a:r>
            <a:r>
              <a:rPr lang="cs-CZ">
                <a:solidFill>
                  <a:srgbClr val="FFFFFF"/>
                </a:solidFill>
                <a:latin typeface="Menlo-Regular"/>
              </a:rPr>
              <a:t> </a:t>
            </a:r>
            <a:r>
              <a:rPr lang="cs-CZ">
                <a:solidFill>
                  <a:srgbClr val="B21889"/>
                </a:solidFill>
                <a:latin typeface="Menlo-Regular"/>
              </a:rPr>
              <a:t>NO</a:t>
            </a:r>
            <a:r>
              <a:rPr lang="cs-CZ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	}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	sha = [[json </a:t>
            </a:r>
            <a:r>
              <a:rPr lang="cs-CZ">
                <a:solidFill>
                  <a:srgbClr val="00A0BE"/>
                </a:solidFill>
                <a:latin typeface="Menlo-Regular"/>
              </a:rPr>
              <a:t>lastObject</a:t>
            </a:r>
            <a:r>
              <a:rPr lang="cs-CZ">
                <a:solidFill>
                  <a:srgbClr val="FFFFFF"/>
                </a:solidFill>
                <a:latin typeface="Menlo-Regular"/>
              </a:rPr>
              <a:t>] </a:t>
            </a:r>
            <a:r>
              <a:rPr lang="cs-CZ">
                <a:solidFill>
                  <a:srgbClr val="00A0BE"/>
                </a:solidFill>
                <a:latin typeface="Menlo-Regular"/>
              </a:rPr>
              <a:t>valueForKeyPath</a:t>
            </a:r>
            <a:r>
              <a:rPr lang="cs-CZ">
                <a:solidFill>
                  <a:srgbClr val="FFFFFF"/>
                </a:solidFill>
                <a:latin typeface="Menlo-Regular"/>
              </a:rPr>
              <a:t>:</a:t>
            </a:r>
            <a:r>
              <a:rPr lang="cs-CZ">
                <a:solidFill>
                  <a:srgbClr val="DB2C38"/>
                </a:solidFill>
                <a:latin typeface="Menlo-Regular"/>
              </a:rPr>
              <a:t>@"parents.@max.sha"</a:t>
            </a:r>
            <a:r>
              <a:rPr lang="cs-CZ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	[all </a:t>
            </a:r>
            <a:r>
              <a:rPr lang="cs-CZ">
                <a:solidFill>
                  <a:srgbClr val="00A0BE"/>
                </a:solidFill>
                <a:latin typeface="Menlo-Regular"/>
              </a:rPr>
              <a:t>addObjectsFromArray</a:t>
            </a:r>
            <a:r>
              <a:rPr lang="cs-CZ">
                <a:solidFill>
                  <a:srgbClr val="FFFFFF"/>
                </a:solidFill>
                <a:latin typeface="Menlo-Regular"/>
              </a:rPr>
              <a:t>:json];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}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	</a:t>
            </a:r>
            <a:r>
              <a:rPr lang="cs-CZ">
                <a:solidFill>
                  <a:srgbClr val="B21889"/>
                </a:solidFill>
                <a:latin typeface="Menlo-Regular"/>
              </a:rPr>
              <a:t>return</a:t>
            </a:r>
            <a:r>
              <a:rPr lang="cs-CZ">
                <a:solidFill>
                  <a:srgbClr val="FFFFFF"/>
                </a:solidFill>
                <a:latin typeface="Menlo-Regular"/>
              </a:rPr>
              <a:t> [</a:t>
            </a:r>
            <a:r>
              <a:rPr lang="cs-CZ">
                <a:solidFill>
                  <a:srgbClr val="B21889"/>
                </a:solidFill>
                <a:latin typeface="Menlo-Regular"/>
              </a:rPr>
              <a:t>self</a:t>
            </a:r>
            <a:r>
              <a:rPr lang="cs-CZ">
                <a:solidFill>
                  <a:srgbClr val="FFFFFF"/>
                </a:solidFill>
                <a:latin typeface="Menlo-Regular"/>
              </a:rPr>
              <a:t> </a:t>
            </a:r>
            <a:r>
              <a:rPr lang="cs-CZ">
                <a:solidFill>
                  <a:srgbClr val="83C057"/>
                </a:solidFill>
                <a:latin typeface="Menlo-Regular"/>
              </a:rPr>
              <a:t>saveCommits</a:t>
            </a:r>
            <a:r>
              <a:rPr lang="cs-CZ">
                <a:solidFill>
                  <a:srgbClr val="FFFFFF"/>
                </a:solidFill>
                <a:latin typeface="Menlo-Regular"/>
              </a:rPr>
              <a:t>:all </a:t>
            </a:r>
            <a:r>
              <a:rPr lang="cs-CZ">
                <a:solidFill>
                  <a:srgbClr val="83C057"/>
                </a:solidFill>
                <a:latin typeface="Menlo-Regular"/>
              </a:rPr>
              <a:t>w</a:t>
            </a:r>
            <a:r>
              <a:rPr lang="cs-CZ">
                <a:solidFill>
                  <a:srgbClr val="83C057"/>
                </a:solidFill>
                <a:latin typeface="Menlo-Regular"/>
              </a:rPr>
              <a:t>ithError</a:t>
            </a:r>
            <a:r>
              <a:rPr lang="cs-CZ">
                <a:solidFill>
                  <a:srgbClr val="FFFFFF"/>
                </a:solidFill>
                <a:latin typeface="Menlo-Regular"/>
              </a:rPr>
              <a:t>:error];</a:t>
            </a:r>
          </a:p>
          <a:p>
            <a:r>
              <a:rPr lang="cs-CZ">
                <a:solidFill>
                  <a:srgbClr val="FFFFFF"/>
                </a:solidFill>
                <a:latin typeface="Menlo-Regular"/>
              </a:rPr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BRCommitsService.m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03_async_gcd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4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400">
                <a:solidFill>
                  <a:srgbClr val="FFFFFF"/>
                </a:solidFill>
                <a:latin typeface="Menlo-Regular"/>
              </a:rPr>
              <a:t>)saveCommitsWithE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rror:(</a:t>
            </a:r>
            <a:r>
              <a:rPr lang="de-DE" sz="14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 **)error {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</a:t>
            </a:r>
            <a:r>
              <a:rPr lang="de-DE" sz="14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 *inError = </a:t>
            </a:r>
            <a:r>
              <a:rPr lang="de-DE" sz="1400">
                <a:solidFill>
                  <a:srgbClr val="B21889"/>
                </a:solidFill>
                <a:latin typeface="Menlo-Regular"/>
              </a:rPr>
              <a:t>nil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</a:t>
            </a:r>
            <a:r>
              <a:rPr lang="de-DE" sz="1400">
                <a:solidFill>
                  <a:srgbClr val="00A0BE"/>
                </a:solidFill>
                <a:latin typeface="Menlo-Regular"/>
              </a:rPr>
              <a:t>NSArray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 *json = [</a:t>
            </a:r>
            <a:r>
              <a:rPr lang="de-DE" sz="1400">
                <a:solidFill>
                  <a:srgbClr val="B21889"/>
                </a:solidFill>
                <a:latin typeface="Menlo-Regular"/>
              </a:rPr>
              <a:t>self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 </a:t>
            </a:r>
            <a:r>
              <a:rPr lang="de-DE" sz="1400">
                <a:solidFill>
                  <a:srgbClr val="83C057"/>
                </a:solidFill>
                <a:latin typeface="Menlo-Regular"/>
              </a:rPr>
              <a:t>getRemoteDataWithError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:&amp;inError];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</a:t>
            </a:r>
            <a:r>
              <a:rPr lang="de-DE" sz="1400">
                <a:solidFill>
                  <a:srgbClr val="B21889"/>
                </a:solidFill>
                <a:latin typeface="Menlo-Regular"/>
              </a:rPr>
              <a:t>if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 (!json || inError) {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	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	*error = inError;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	</a:t>
            </a:r>
            <a:r>
              <a:rPr lang="de-DE" sz="1400">
                <a:solidFill>
                  <a:srgbClr val="B21889"/>
                </a:solidFill>
                <a:latin typeface="Menlo-Regular"/>
              </a:rPr>
              <a:t>return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 </a:t>
            </a:r>
            <a:r>
              <a:rPr lang="de-DE" sz="1400">
                <a:solidFill>
                  <a:srgbClr val="B21889"/>
                </a:solidFill>
                <a:latin typeface="Menlo-Regular"/>
              </a:rPr>
              <a:t>NO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}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	</a:t>
            </a:r>
            <a:r>
              <a:rPr lang="de-DE" sz="1400">
                <a:solidFill>
                  <a:srgbClr val="B21889"/>
                </a:solidFill>
                <a:latin typeface="Menlo-Regular"/>
              </a:rPr>
              <a:t>return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 [</a:t>
            </a:r>
            <a:r>
              <a:rPr lang="de-DE" sz="1400">
                <a:solidFill>
                  <a:srgbClr val="B21889"/>
                </a:solidFill>
                <a:latin typeface="Menlo-Regular"/>
              </a:rPr>
              <a:t>self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 </a:t>
            </a:r>
            <a:r>
              <a:rPr lang="de-DE" sz="1400">
                <a:solidFill>
                  <a:srgbClr val="83C057"/>
                </a:solidFill>
                <a:latin typeface="Menlo-Regular"/>
              </a:rPr>
              <a:t>saveCommits</a:t>
            </a:r>
            <a:r>
              <a:rPr lang="cs-CZ" sz="1400">
                <a:solidFill>
                  <a:srgbClr val="FFFFFF"/>
                </a:solidFill>
                <a:latin typeface="Menlo-Regular"/>
              </a:rPr>
              <a:t>:json </a:t>
            </a:r>
            <a:r>
              <a:rPr lang="de-DE" sz="1400">
                <a:solidFill>
                  <a:srgbClr val="83C057"/>
                </a:solidFill>
                <a:latin typeface="Menlo-Regular"/>
              </a:rPr>
              <a:t>w</a:t>
            </a:r>
            <a:r>
              <a:rPr lang="de-DE" sz="1400">
                <a:solidFill>
                  <a:srgbClr val="83C057"/>
                </a:solidFill>
                <a:latin typeface="Menlo-Regular"/>
              </a:rPr>
              <a:t>ithError</a:t>
            </a:r>
            <a:r>
              <a:rPr lang="de-DE" sz="1400">
                <a:solidFill>
                  <a:srgbClr val="FFFFFF"/>
                </a:solidFill>
                <a:latin typeface="Menlo-Regular"/>
              </a:rPr>
              <a:t>:error];</a:t>
            </a:r>
          </a:p>
          <a:p>
            <a:r>
              <a:rPr lang="de-DE" sz="1400">
                <a:solidFill>
                  <a:srgbClr val="FFFFFF"/>
                </a:solidFill>
                <a:latin typeface="Menlo-Regular"/>
              </a:rPr>
              <a:t>}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3242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r>
              <a:rPr lang="en-US"/>
              <a:t>Leaks Instruments to check progress</a:t>
            </a:r>
          </a:p>
          <a:p>
            <a:r>
              <a:rPr lang="en-US"/>
              <a:t>Much less memory pressure</a:t>
            </a:r>
          </a:p>
          <a:p>
            <a:r>
              <a:rPr lang="en-US"/>
              <a:t>Must faster view of first page of commits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03_async_gcd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9379" y="0"/>
            <a:ext cx="1436414" cy="381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3-08-28 at 4.4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314" y="20320"/>
            <a:ext cx="5234686" cy="3853180"/>
          </a:xfrm>
          <a:prstGeom prst="rect">
            <a:avLst/>
          </a:prstGeom>
        </p:spPr>
      </p:pic>
      <p:pic>
        <p:nvPicPr>
          <p:cNvPr id="9" name="Picture 8" descr="Screen Shot 2013-08-28 at 4.44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"/>
            <a:ext cx="5234686" cy="38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/>
              <a:t>Batch fetch for updates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04_prefetch</a:t>
            </a:r>
          </a:p>
        </p:txBody>
      </p:sp>
    </p:spTree>
    <p:extLst>
      <p:ext uri="{BB962C8B-B14F-4D97-AF65-F5344CB8AC3E}">
        <p14:creationId xmlns:p14="http://schemas.microsoft.com/office/powerpoint/2010/main" val="39385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BRCommitsViewController.m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04_prefetch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endParaRPr lang="en-US" sz="1600">
              <a:solidFill>
                <a:srgbClr val="00A0BE"/>
              </a:solidFill>
              <a:latin typeface="Menlo-Regular"/>
            </a:endParaRPr>
          </a:p>
          <a:p>
            <a:endParaRPr lang="en-US" sz="1600">
              <a:solidFill>
                <a:srgbClr val="00A0BE"/>
              </a:solidFill>
              <a:latin typeface="Menlo-Regular"/>
            </a:endParaRPr>
          </a:p>
          <a:p>
            <a:r>
              <a:rPr lang="en-US" sz="1600">
                <a:solidFill>
                  <a:srgbClr val="00A0BE"/>
                </a:solidFill>
                <a:latin typeface="Menlo-Regular"/>
              </a:rPr>
              <a:t>NSFetchRequest</a:t>
            </a:r>
            <a:r>
              <a:rPr lang="en-US" sz="1600">
                <a:solidFill>
                  <a:srgbClr val="FFFFFF"/>
                </a:solidFill>
                <a:latin typeface="Menlo-Regular"/>
              </a:rPr>
              <a:t> *fetchRequest = [[</a:t>
            </a:r>
            <a:r>
              <a:rPr lang="en-US" sz="1600">
                <a:solidFill>
                  <a:srgbClr val="00A0BE"/>
                </a:solidFill>
                <a:latin typeface="Menlo-Regular"/>
              </a:rPr>
              <a:t>NSFetchRequest</a:t>
            </a:r>
            <a:r>
              <a:rPr lang="en-US" sz="16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600">
                <a:solidFill>
                  <a:srgbClr val="00A0BE"/>
                </a:solidFill>
                <a:latin typeface="Menlo-Regular"/>
              </a:rPr>
              <a:t>alloc</a:t>
            </a:r>
            <a:r>
              <a:rPr lang="en-US" sz="16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600">
                <a:solidFill>
                  <a:srgbClr val="00A0BE"/>
                </a:solidFill>
                <a:latin typeface="Menlo-Regular"/>
              </a:rPr>
              <a:t>init</a:t>
            </a:r>
            <a:r>
              <a:rPr lang="en-US" sz="16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600">
                <a:solidFill>
                  <a:srgbClr val="FFFFFF"/>
                </a:solidFill>
                <a:latin typeface="Menlo-Regular"/>
              </a:rPr>
              <a:t>	[fetchRequest </a:t>
            </a:r>
            <a:r>
              <a:rPr lang="en-US" sz="1600">
                <a:solidFill>
                  <a:srgbClr val="00A0BE"/>
                </a:solidFill>
                <a:latin typeface="Menlo-Regular"/>
              </a:rPr>
              <a:t>setRelationshipKeyPathsForPrefetching</a:t>
            </a:r>
            <a:r>
              <a:rPr lang="en-US" sz="16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600">
                <a:solidFill>
                  <a:srgbClr val="786DC4"/>
                </a:solidFill>
                <a:latin typeface="Menlo-Regular"/>
              </a:rPr>
              <a:t>@[</a:t>
            </a:r>
            <a:r>
              <a:rPr lang="en-US" sz="1600">
                <a:solidFill>
                  <a:srgbClr val="DB2C38"/>
                </a:solidFill>
                <a:latin typeface="Menlo-Regular"/>
              </a:rPr>
              <a:t>@"author"</a:t>
            </a:r>
            <a:r>
              <a:rPr lang="en-US" sz="1600">
                <a:solidFill>
                  <a:srgbClr val="786DC4"/>
                </a:solidFill>
                <a:latin typeface="Menlo-Regular"/>
              </a:rPr>
              <a:t>]</a:t>
            </a:r>
            <a:r>
              <a:rPr lang="en-US" sz="16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600">
                <a:solidFill>
                  <a:srgbClr val="FFFFFF"/>
                </a:solidFill>
                <a:latin typeface="Menlo-Regular"/>
              </a:rPr>
              <a:t>	[fetchRequest </a:t>
            </a:r>
            <a:r>
              <a:rPr lang="en-US" sz="1600">
                <a:solidFill>
                  <a:srgbClr val="00A0BE"/>
                </a:solidFill>
                <a:latin typeface="Menlo-Regular"/>
              </a:rPr>
              <a:t>setFetchBatchSize</a:t>
            </a:r>
            <a:r>
              <a:rPr lang="en-US" sz="16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600">
                <a:solidFill>
                  <a:srgbClr val="786DC4"/>
                </a:solidFill>
                <a:latin typeface="Menlo-Regular"/>
              </a:rPr>
              <a:t>20</a:t>
            </a:r>
            <a:r>
              <a:rPr lang="en-US" sz="1600">
                <a:solidFill>
                  <a:srgbClr val="FFFFFF"/>
                </a:solidFill>
                <a:latin typeface="Menlo-Regular"/>
              </a:rPr>
              <a:t>];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9409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CoreData Instruments</a:t>
            </a:r>
          </a:p>
          <a:p>
            <a:r>
              <a:rPr lang="en-US"/>
              <a:t>Only works on Simulator</a:t>
            </a:r>
          </a:p>
          <a:p>
            <a:r>
              <a:rPr lang="en-US"/>
              <a:t>Lots of fetches</a:t>
            </a:r>
          </a:p>
          <a:p>
            <a:r>
              <a:rPr lang="en-US"/>
              <a:t>Lots of faults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04_prefetch</a:t>
            </a:r>
            <a:endParaRPr lang="en-US"/>
          </a:p>
        </p:txBody>
      </p:sp>
      <p:pic>
        <p:nvPicPr>
          <p:cNvPr id="5" name="Content Placeholder 4" descr="Screen Shot 2013-08-28 at 4.59.50 AM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05" r="-233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541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Tools at Our Disposal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Xcode</a:t>
            </a:r>
          </a:p>
          <a:p>
            <a:r>
              <a:rPr lang="en-US"/>
              <a:t>Instruments</a:t>
            </a:r>
          </a:p>
          <a:p>
            <a:r>
              <a:rPr lang="en-US"/>
              <a:t>Multithreading &amp; Networking</a:t>
            </a:r>
          </a:p>
          <a:p>
            <a:r>
              <a:rPr lang="en-US"/>
              <a:t>Core Data</a:t>
            </a:r>
          </a:p>
          <a:p>
            <a:r>
              <a:rPr lang="en-US"/>
              <a:t>Caching</a:t>
            </a:r>
          </a:p>
          <a:p>
            <a:r>
              <a:rPr lang="en-US"/>
              <a:t>Perceived Performance</a:t>
            </a:r>
          </a:p>
        </p:txBody>
      </p:sp>
    </p:spTree>
    <p:extLst>
      <p:ext uri="{BB962C8B-B14F-4D97-AF65-F5344CB8AC3E}">
        <p14:creationId xmlns:p14="http://schemas.microsoft.com/office/powerpoint/2010/main" val="221002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GitHubReader.xcadatamodel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03_async_gcd</a:t>
            </a:r>
            <a:endParaRPr lang="en-US"/>
          </a:p>
        </p:txBody>
      </p:sp>
      <p:pic>
        <p:nvPicPr>
          <p:cNvPr id="5" name="Content Placeholder 4" descr="Screen Shot 2013-08-28 at 11.21.34 AM.pn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01" r="-383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196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28 at 4.59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0" y="0"/>
            <a:ext cx="775458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07" y="532760"/>
            <a:ext cx="1217776" cy="120032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Fetches</a:t>
            </a:r>
          </a:p>
          <a:p>
            <a:r>
              <a:rPr lang="en-US">
                <a:solidFill>
                  <a:schemeClr val="bg1"/>
                </a:solidFill>
              </a:rPr>
              <a:t>(fewer and</a:t>
            </a:r>
          </a:p>
          <a:p>
            <a:r>
              <a:rPr lang="en-US">
                <a:solidFill>
                  <a:schemeClr val="bg1"/>
                </a:solidFill>
              </a:rPr>
              <a:t>smaller line</a:t>
            </a:r>
          </a:p>
          <a:p>
            <a:r>
              <a:rPr lang="en-US">
                <a:solidFill>
                  <a:schemeClr val="bg1"/>
                </a:solidFill>
              </a:rPr>
              <a:t>is better)</a:t>
            </a:r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>
            <a:off x="1312683" y="1132925"/>
            <a:ext cx="1190902" cy="27412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4907" y="1976357"/>
            <a:ext cx="1654081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Cache misses</a:t>
            </a:r>
          </a:p>
          <a:p>
            <a:r>
              <a:rPr lang="en-US">
                <a:solidFill>
                  <a:schemeClr val="bg1"/>
                </a:solidFill>
              </a:rPr>
              <a:t>(fewer is better)</a:t>
            </a: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1748988" y="2229353"/>
            <a:ext cx="754590" cy="7017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907" y="3459332"/>
            <a:ext cx="1379968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Saves</a:t>
            </a:r>
          </a:p>
          <a:p>
            <a:r>
              <a:rPr lang="en-US">
                <a:solidFill>
                  <a:schemeClr val="bg1"/>
                </a:solidFill>
              </a:rPr>
              <a:t>(smaller</a:t>
            </a:r>
          </a:p>
          <a:p>
            <a:r>
              <a:rPr lang="en-US">
                <a:solidFill>
                  <a:schemeClr val="bg1"/>
                </a:solidFill>
              </a:rPr>
              <a:t>line is better)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1474875" y="2533697"/>
            <a:ext cx="1412463" cy="13873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2218" y="1470365"/>
            <a:ext cx="998553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Timing</a:t>
            </a:r>
          </a:p>
          <a:p>
            <a:r>
              <a:rPr lang="en-US">
                <a:solidFill>
                  <a:schemeClr val="bg1"/>
                </a:solidFill>
              </a:rPr>
              <a:t>(smaller</a:t>
            </a:r>
          </a:p>
          <a:p>
            <a:r>
              <a:rPr lang="en-US">
                <a:solidFill>
                  <a:schemeClr val="bg1"/>
                </a:solidFill>
              </a:rPr>
              <a:t>is better)</a:t>
            </a: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5811235" y="2393695"/>
            <a:ext cx="260" cy="35644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64977" y="671260"/>
            <a:ext cx="1303324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Call stack</a:t>
            </a:r>
          </a:p>
          <a:p>
            <a:r>
              <a:rPr lang="en-US">
                <a:solidFill>
                  <a:schemeClr val="bg1"/>
                </a:solidFill>
              </a:rPr>
              <a:t>lines up with</a:t>
            </a:r>
          </a:p>
          <a:p>
            <a:r>
              <a:rPr lang="en-US">
                <a:solidFill>
                  <a:schemeClr val="bg1"/>
                </a:solidFill>
              </a:rPr>
              <a:t>scrubber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748301" y="1594591"/>
            <a:ext cx="603051" cy="93910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38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BRCommitsService.m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04_prefetch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)saveData:(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NSArray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*)json error:(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**)error {</a:t>
            </a:r>
          </a:p>
          <a:p>
            <a:r>
              <a:rPr lang="en-US" sz="1200"/>
              <a:t>	</a:t>
            </a:r>
          </a:p>
          <a:p>
            <a:r>
              <a:rPr lang="en-US" sz="1200"/>
              <a:t>	</a:t>
            </a:r>
            <a:r>
              <a:rPr lang="en-US" sz="1200">
                <a:solidFill>
                  <a:srgbClr val="41B645"/>
                </a:solidFill>
                <a:latin typeface="Menlo-Regular"/>
              </a:rPr>
              <a:t>// context set up</a:t>
            </a:r>
            <a:endParaRPr lang="en-US" sz="1200"/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[json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enumerateObjectsUsingBlock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:^(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obj,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NSUInteger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idx, 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*stop) {</a:t>
            </a:r>
          </a:p>
          <a:p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00A0BE"/>
                </a:solidFill>
                <a:latin typeface="Menlo-Regular"/>
              </a:rPr>
              <a:t>		NSDictionary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*itemJson = 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NSDictionary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*)obj;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BRGHCommit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*commit = (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BRGHCommit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*)[apiService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findOrCreateObjectById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:sha];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[commit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setMessage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:[itemJson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objectForKey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@"commit.message"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orDefault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nil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]];</a:t>
            </a:r>
          </a:p>
          <a:p>
            <a:r>
              <a:rPr lang="en-US" sz="1200">
                <a:solidFill>
                  <a:srgbClr val="41B645"/>
                </a:solidFill>
                <a:latin typeface="Menlo-Regular"/>
              </a:rPr>
              <a:t>		// more reading json</a:t>
            </a:r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}];</a:t>
            </a:r>
          </a:p>
          <a:p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41B645"/>
                </a:solidFill>
                <a:latin typeface="Menlo-Regular"/>
              </a:rPr>
              <a:t>// relationships and cleanup</a:t>
            </a:r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B21889"/>
                </a:solidFill>
                <a:latin typeface="Menlo-Regular"/>
              </a:rPr>
              <a:t>	return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[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_context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save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:error];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89985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BRCommitsService.m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05_batch_fetch_update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)saveData:(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NSArray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*)json error:(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**)error {</a:t>
            </a:r>
          </a:p>
          <a:p>
            <a:r>
              <a:rPr lang="en-US" sz="1200"/>
              <a:t>	</a:t>
            </a:r>
            <a:r>
              <a:rPr lang="en-US" sz="1200">
                <a:solidFill>
                  <a:srgbClr val="41B645"/>
                </a:solidFill>
                <a:latin typeface="Menlo-Regular"/>
              </a:rPr>
              <a:t>// context set up</a:t>
            </a:r>
            <a:endParaRPr lang="en-US" sz="1200"/>
          </a:p>
          <a:p>
            <a:r>
              <a:rPr lang="en-US" sz="1200">
                <a:solidFill>
                  <a:srgbClr val="41B645"/>
                </a:solidFill>
                <a:latin typeface="Menlo-Regular"/>
              </a:rPr>
              <a:t>	// fetch all soon-to-be updated commits</a:t>
            </a:r>
            <a:endParaRPr lang="en-US" sz="1200"/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NSArray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*shas = [json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valueForKeyPath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@"@distinctUnionOfObjects.sha"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NSSortDescriptor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*shaSort = 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NSSortDescriptor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sortDescriptorWithKey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:key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ascending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YES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NSArray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*oldCommitsArray = [apiService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findObjectsByIds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:shas];</a:t>
            </a:r>
            <a:endParaRPr lang="en-US" sz="1200"/>
          </a:p>
          <a:p>
            <a:r>
              <a:rPr lang="en-US" sz="1200"/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[json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enumerateObjectsUsingBlock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:^(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obj,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NSUInteger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idx, 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*stop) {</a:t>
            </a:r>
          </a:p>
          <a:p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00A0BE"/>
                </a:solidFill>
                <a:latin typeface="Menlo-Regular"/>
              </a:rPr>
              <a:t>		NSDictionary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*itemJson = 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NSDictionary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*)obj;</a:t>
            </a:r>
          </a:p>
          <a:p>
            <a:r>
              <a:rPr lang="en-US" sz="1200">
                <a:solidFill>
                  <a:srgbClr val="00A0BE"/>
                </a:solidFill>
                <a:latin typeface="Menlo-Regular"/>
              </a:rPr>
              <a:t>		NSString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*sha = 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NSString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*)[itemJson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valueForKeyPath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@"sha"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BRGHCommit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*commit = oldCommits[sha];</a:t>
            </a:r>
          </a:p>
          <a:p>
            <a:r>
              <a:rPr lang="fr-FR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fr-FR" sz="1200">
                <a:solidFill>
                  <a:srgbClr val="B21889"/>
                </a:solidFill>
                <a:latin typeface="Menlo-Regular"/>
              </a:rPr>
              <a:t>if</a:t>
            </a:r>
            <a:r>
              <a:rPr lang="fr-FR" sz="1200">
                <a:solidFill>
                  <a:srgbClr val="FFFFFF"/>
                </a:solidFill>
                <a:latin typeface="Menlo-Regular"/>
              </a:rPr>
              <a:t> (!commit) {</a:t>
            </a:r>
          </a:p>
          <a:p>
            <a:r>
              <a:rPr lang="fr-FR" sz="1200">
                <a:solidFill>
                  <a:srgbClr val="FFFFFF"/>
                </a:solidFill>
                <a:latin typeface="Menlo-Regular"/>
              </a:rPr>
              <a:t>			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commit = 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NSEntityDescription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insertNewObject...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	[commit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setSha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:sha];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}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200">
                <a:solidFill>
                  <a:srgbClr val="41B645"/>
                </a:solidFill>
                <a:latin typeface="Menlo-Regular"/>
              </a:rPr>
              <a:t>// ... proceed forward as before</a:t>
            </a:r>
            <a:endParaRPr lang="fr-FR" sz="1200">
              <a:solidFill>
                <a:srgbClr val="FFFFFF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0054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r>
              <a:rPr lang="en-US"/>
              <a:t>Core Data Instruments to check progress</a:t>
            </a:r>
          </a:p>
          <a:p>
            <a:r>
              <a:rPr lang="en-US"/>
              <a:t>One-off fetches for updates now batched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05_batch_fetch_update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9379" y="0"/>
            <a:ext cx="1436414" cy="381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3-08-28 at 12.1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234686" cy="3857879"/>
          </a:xfrm>
          <a:prstGeom prst="rect">
            <a:avLst/>
          </a:prstGeom>
        </p:spPr>
      </p:pic>
      <p:pic>
        <p:nvPicPr>
          <p:cNvPr id="10" name="Picture 9" descr="Screen Shot 2013-08-28 at 12.1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14" y="1"/>
            <a:ext cx="5234686" cy="38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7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Core Animation Instruments</a:t>
            </a:r>
          </a:p>
          <a:p>
            <a:r>
              <a:rPr lang="en-US"/>
              <a:t>Only works on Device</a:t>
            </a:r>
          </a:p>
          <a:p>
            <a:r>
              <a:rPr lang="en-US"/>
              <a:t>( reset app on device )</a:t>
            </a:r>
          </a:p>
          <a:p>
            <a:r>
              <a:rPr lang="en-US"/>
              <a:t>Slow table scrolling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02_memory_leak</a:t>
            </a:r>
            <a:endParaRPr lang="en-US"/>
          </a:p>
        </p:txBody>
      </p:sp>
      <p:pic>
        <p:nvPicPr>
          <p:cNvPr id="6" name="Content Placeholder 5" descr="Screen Shot 2013-08-28 at 12.32.26 PM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16" r="-23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225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8-28 at 12.32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2" y="0"/>
            <a:ext cx="7764037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07" y="532760"/>
            <a:ext cx="1903736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Frames per second</a:t>
            </a:r>
          </a:p>
          <a:p>
            <a:r>
              <a:rPr lang="en-US">
                <a:solidFill>
                  <a:schemeClr val="bg1"/>
                </a:solidFill>
              </a:rPr>
              <a:t>(60 is best,</a:t>
            </a:r>
          </a:p>
          <a:p>
            <a:r>
              <a:rPr lang="en-US">
                <a:solidFill>
                  <a:schemeClr val="bg1"/>
                </a:solidFill>
              </a:rPr>
              <a:t>under 30 is bad)</a:t>
            </a:r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>
            <a:off x="1998643" y="994425"/>
            <a:ext cx="504942" cy="41262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4907" y="1976357"/>
            <a:ext cx="145717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Time Profile is</a:t>
            </a:r>
          </a:p>
          <a:p>
            <a:r>
              <a:rPr lang="en-US">
                <a:solidFill>
                  <a:schemeClr val="bg1"/>
                </a:solidFill>
              </a:rPr>
              <a:t>included</a:t>
            </a: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1552082" y="2229353"/>
            <a:ext cx="951496" cy="7017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907" y="3459332"/>
            <a:ext cx="148028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History of FPS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1575188" y="3459332"/>
            <a:ext cx="1180344" cy="18466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64977" y="671260"/>
            <a:ext cx="1242460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Nothing</a:t>
            </a:r>
          </a:p>
          <a:p>
            <a:r>
              <a:rPr lang="en-US">
                <a:solidFill>
                  <a:schemeClr val="bg1"/>
                </a:solidFill>
              </a:rPr>
              <a:t>coordinates</a:t>
            </a:r>
          </a:p>
          <a:p>
            <a:r>
              <a:rPr lang="en-US">
                <a:solidFill>
                  <a:schemeClr val="bg1"/>
                </a:solidFill>
              </a:rPr>
              <a:t>in detail </a:t>
            </a:r>
            <a:r>
              <a:rPr lang="en-US">
                <a:solidFill>
                  <a:schemeClr val="bg1"/>
                </a:solidFill>
                <a:sym typeface="Wingdings"/>
              </a:rPr>
              <a:t>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748301" y="1594591"/>
            <a:ext cx="603051" cy="93910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86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/>
              <a:t>HTTP LastModified</a:t>
            </a:r>
          </a:p>
          <a:p>
            <a:pPr marL="457200" indent="-457200">
              <a:buFont typeface="Wingdings" charset="2"/>
              <a:buChar char="ü"/>
            </a:pPr>
            <a:r>
              <a:rPr lang="en-US"/>
              <a:t>Local NSCache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06_caching</a:t>
            </a:r>
          </a:p>
        </p:txBody>
      </p:sp>
    </p:spTree>
    <p:extLst>
      <p:ext uri="{BB962C8B-B14F-4D97-AF65-F5344CB8AC3E}">
        <p14:creationId xmlns:p14="http://schemas.microsoft.com/office/powerpoint/2010/main" val="412436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BRCommitsViewController.m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02_memory_leak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void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)configureCell:(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UITableViewCell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*)cell atIndexPath:(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NSIndexPath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*)indexPath {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BRGHCommit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*commit = (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BRGHCommit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_commits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[indexPath.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row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NSString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*gravatarId = commit.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author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.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gravatarId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*image = [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BRGravatarService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imageForGravatarWithHash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:gravatarId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ofSize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786DC4"/>
                </a:solidFill>
                <a:latin typeface="Menlo-Regular"/>
              </a:rPr>
              <a:t>80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[cell.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imageView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setImage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:image];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[cell.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textLabel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setText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:commit.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message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26131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BRGravatarService.m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02_memory_leak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+ 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*)imageForGravatarWithHash:(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NSString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*)hash ofSize:(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int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)size {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UIApplication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sharedApplication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setNetworkActivityIndicatorVisible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YES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NSURL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*url = [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self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urlForGravatarWithHash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:hash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ofSize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:size];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*gravatarDownload = 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imageWithData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NSData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dataWithContentsOfURL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:url]];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*answer = 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imageWithCGImage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:[gravatarDownload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CGImage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								 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scale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:[[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UIScreen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mainScreen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scale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						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orientation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UIImageOrientationUp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UIApplication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sharedApplication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setNetworkActivityIndicatorVisible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NO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return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answer;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0515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Quick tour through the app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01_perf_baseline</a:t>
            </a:r>
          </a:p>
        </p:txBody>
      </p:sp>
      <p:pic>
        <p:nvPicPr>
          <p:cNvPr id="5" name="Content Placeholder 4" descr="Screen Shot 2013-08-28 at 12.09.10 AM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876" r="-1368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822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28 at 1.0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56" y="0"/>
            <a:ext cx="865791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BRCommitsViewController.m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06_caching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void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)configureCell:(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UITableViewCell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*)cell atIndexPath:(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NSIndexPath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*)indexPath {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BRGHCommit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*commit = (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BRGHCommit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_commits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[indexPath.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row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00A0BE"/>
                </a:solidFill>
                <a:latin typeface="Menlo-Regular"/>
              </a:rPr>
              <a:t>	UIImage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*image = [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_gravatarService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cachedImageForLogin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:commit.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author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*placeImage = image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? image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: 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imageNamed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@"cell60"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[cell.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imageView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setImage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:placeImage];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86419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BRGravatarService.m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06_caching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ro-RO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ro-RO" sz="1200">
                <a:solidFill>
                  <a:srgbClr val="B21889"/>
                </a:solidFill>
                <a:latin typeface="Menlo-Regular"/>
              </a:rPr>
              <a:t>id</a:t>
            </a:r>
            <a:r>
              <a:rPr lang="ro-RO" sz="1200">
                <a:solidFill>
                  <a:srgbClr val="FFFFFF"/>
                </a:solidFill>
                <a:latin typeface="Menlo-Regular"/>
              </a:rPr>
              <a:t>)init {</a:t>
            </a:r>
          </a:p>
          <a:p>
            <a:r>
              <a:rPr lang="ro-RO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ro-RO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ro-RO" sz="1200">
                <a:solidFill>
                  <a:srgbClr val="B21889"/>
                </a:solidFill>
                <a:latin typeface="Menlo-Regular"/>
              </a:rPr>
              <a:t>self</a:t>
            </a:r>
            <a:r>
              <a:rPr lang="ro-RO" sz="1200">
                <a:solidFill>
                  <a:srgbClr val="FFFFFF"/>
                </a:solidFill>
                <a:latin typeface="Menlo-Regular"/>
              </a:rPr>
              <a:t> = [</a:t>
            </a:r>
            <a:r>
              <a:rPr lang="ro-RO" sz="1200">
                <a:solidFill>
                  <a:srgbClr val="B21889"/>
                </a:solidFill>
                <a:latin typeface="Menlo-Regular"/>
              </a:rPr>
              <a:t>super</a:t>
            </a:r>
            <a:r>
              <a:rPr lang="ro-RO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ro-RO" sz="1200">
                <a:solidFill>
                  <a:srgbClr val="00A0BE"/>
                </a:solidFill>
                <a:latin typeface="Menlo-Regular"/>
              </a:rPr>
              <a:t>init</a:t>
            </a:r>
            <a:r>
              <a:rPr lang="ro-RO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if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self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 {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NSOperationQueue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*queue = [[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NSOperationQueue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alloc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init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[queue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setName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@"BRGravatarService queue"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[queue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setMaxConcurrentOperationCount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786DC4"/>
                </a:solidFill>
                <a:latin typeface="Menlo-Regular"/>
              </a:rPr>
              <a:t>3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_queue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= queue;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_thumbnailCache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= [[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NSCache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alloc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init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}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return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self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25539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BRGravatarService.m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06_caching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void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)saveGravatarsForLogin:(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BRGHLogin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*)login ofSize:(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int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)size {</a:t>
            </a:r>
          </a:p>
          <a:p>
            <a:r>
              <a:rPr lang="en-US" sz="1200">
                <a:solidFill>
                  <a:srgbClr val="00A0BE"/>
                </a:solidFill>
                <a:latin typeface="Menlo-Regular"/>
              </a:rPr>
              <a:t>	NSMutableURLRequest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*request = [[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NSMutableURLRequest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alloc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...</a:t>
            </a:r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[request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setValue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:lastModified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forHTTPHeaderField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@"if-modified-since"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NSURLConnection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sendAsynchronousRequest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:request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queue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_queue</a:t>
            </a:r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completionHandler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:^(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NSURLResponse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*response,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NSData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*data,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			*connectionError) {[gravatar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setImage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:data];</a:t>
            </a:r>
          </a:p>
          <a:p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[gravatar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setLastModified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:httpResponse.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allHeaderFields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[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@"Last-Modified"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]];		[context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save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NULL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}];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58402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 numCol="1"/>
          <a:lstStyle/>
          <a:p>
            <a:r>
              <a:rPr lang="en-US"/>
              <a:t>Core Animation Instruments to check progress</a:t>
            </a:r>
          </a:p>
          <a:p>
            <a:r>
              <a:rPr lang="en-US"/>
              <a:t>Fetching images off main UI thread</a:t>
            </a:r>
          </a:p>
          <a:p>
            <a:r>
              <a:rPr lang="en-US"/>
              <a:t>Using HTTP caching and local caching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06_caching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39379" y="0"/>
            <a:ext cx="1436414" cy="3810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3-08-28 at 12.32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4686" cy="3853180"/>
          </a:xfrm>
          <a:prstGeom prst="rect">
            <a:avLst/>
          </a:prstGeom>
        </p:spPr>
      </p:pic>
      <p:pic>
        <p:nvPicPr>
          <p:cNvPr id="5" name="Picture 4" descr="Screen Shot 2013-08-28 at 12.46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14" y="0"/>
            <a:ext cx="5234686" cy="38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9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/>
              <a:t>This works for API calls too if the API vendor implements it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06_caching</a:t>
            </a:r>
          </a:p>
        </p:txBody>
      </p:sp>
    </p:spTree>
    <p:extLst>
      <p:ext uri="{BB962C8B-B14F-4D97-AF65-F5344CB8AC3E}">
        <p14:creationId xmlns:p14="http://schemas.microsoft.com/office/powerpoint/2010/main" val="3262774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BRRepositoriesService.m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06_caching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NSArray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*)getRemoteData lastModified:(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NSString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**)lastModified withError:(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**)error {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BRGitHubApiService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*api = [[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BRGitHubApiService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alloc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init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NSURL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*url = 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NSURL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URLWithString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:gitHubLogin.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repositoriesPath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NSDictionary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*headers = (gitHubLogin.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repositoriesLastModified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? </a:t>
            </a:r>
            <a:r>
              <a:rPr lang="en-US" sz="1200">
                <a:solidFill>
                  <a:srgbClr val="786DC4"/>
                </a:solidFill>
                <a:latin typeface="Menlo-Regular"/>
              </a:rPr>
              <a:t>@{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@"if-modified-since"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 gitHubLogin.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repositoriesLastModified</a:t>
            </a:r>
            <a:r>
              <a:rPr lang="en-US" sz="1200">
                <a:solidFill>
                  <a:srgbClr val="786DC4"/>
                </a:solidFill>
                <a:latin typeface="Menlo-Regular"/>
              </a:rPr>
              <a:t>}</a:t>
            </a:r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: 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nil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en-US" sz="1200">
                <a:solidFill>
                  <a:srgbClr val="00A0BE"/>
                </a:solidFill>
                <a:latin typeface="Menlo-Regular"/>
              </a:rPr>
              <a:t>	NSHTTPURLResponse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*response = 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nil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NSMutableURLRequest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*request = [api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requestFor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...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withHeaders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:headers];</a:t>
            </a:r>
          </a:p>
          <a:p>
            <a:r>
              <a:rPr lang="en-US" sz="1200">
                <a:solidFill>
                  <a:srgbClr val="00A0BE"/>
                </a:solidFill>
                <a:latin typeface="Menlo-Regular"/>
              </a:rPr>
              <a:t>	NSData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*data = 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NSURLConnection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sendSynchronous...Response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:&amp;response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error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:error];</a:t>
            </a:r>
          </a:p>
          <a:p>
            <a:r>
              <a:rPr lang="en-US" sz="1200">
                <a:solidFill>
                  <a:srgbClr val="B21889"/>
                </a:solidFill>
                <a:latin typeface="Menlo-Regular"/>
              </a:rPr>
              <a:t>	if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(response.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statusCode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== </a:t>
            </a:r>
            <a:r>
              <a:rPr lang="en-US" sz="1200">
                <a:solidFill>
                  <a:srgbClr val="786DC4"/>
                </a:solidFill>
                <a:latin typeface="Menlo-Regular"/>
              </a:rPr>
              <a:t>304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 {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return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[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NSArray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array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}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*lastModified = response.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allHeaderFields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[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@"Last-Modified"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return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json;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82437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/>
              <a:t>Watch service in debugger</a:t>
            </a:r>
          </a:p>
          <a:p>
            <a:pPr marL="457200" indent="-457200">
              <a:buFont typeface="Wingdings" charset="2"/>
              <a:buChar char="ü"/>
            </a:pPr>
            <a:r>
              <a:rPr lang="en-US"/>
              <a:t>Activity Instruments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06_caching</a:t>
            </a:r>
          </a:p>
        </p:txBody>
      </p:sp>
    </p:spTree>
    <p:extLst>
      <p:ext uri="{BB962C8B-B14F-4D97-AF65-F5344CB8AC3E}">
        <p14:creationId xmlns:p14="http://schemas.microsoft.com/office/powerpoint/2010/main" val="261277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28 at 1.0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2" y="0"/>
            <a:ext cx="7764037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907" y="1976357"/>
            <a:ext cx="1519391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New json data</a:t>
            </a:r>
          </a:p>
          <a:p>
            <a:r>
              <a:rPr lang="en-US">
                <a:solidFill>
                  <a:schemeClr val="bg1"/>
                </a:solidFill>
              </a:rPr>
              <a:t>coming in</a:t>
            </a: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1614298" y="1372055"/>
            <a:ext cx="2570028" cy="92746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907" y="3459332"/>
            <a:ext cx="196720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Cached data,</a:t>
            </a:r>
          </a:p>
          <a:p>
            <a:r>
              <a:rPr lang="en-US">
                <a:solidFill>
                  <a:schemeClr val="bg1"/>
                </a:solidFill>
              </a:rPr>
              <a:t>no network transfer 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2062112" y="1485446"/>
            <a:ext cx="2915989" cy="229705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48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/>
              <a:t>Percieved Performance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07_spinners</a:t>
            </a:r>
          </a:p>
        </p:txBody>
      </p:sp>
    </p:spTree>
    <p:extLst>
      <p:ext uri="{BB962C8B-B14F-4D97-AF65-F5344CB8AC3E}">
        <p14:creationId xmlns:p14="http://schemas.microsoft.com/office/powerpoint/2010/main" val="182070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Well, try it again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... a little while later</a:t>
            </a:r>
          </a:p>
        </p:txBody>
      </p:sp>
      <p:pic>
        <p:nvPicPr>
          <p:cNvPr id="5" name="Picture Placeholder 4" descr="Screen Shot 2013-08-28 at 12.25.11 A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86" b="-9586"/>
          <a:stretch>
            <a:fillRect/>
          </a:stretch>
        </p:blipFill>
        <p:spPr>
          <a:xfrm>
            <a:off x="1560513" y="0"/>
            <a:ext cx="7583487" cy="3806825"/>
          </a:xfrm>
        </p:spPr>
      </p:pic>
    </p:spTree>
    <p:extLst>
      <p:ext uri="{BB962C8B-B14F-4D97-AF65-F5344CB8AC3E}">
        <p14:creationId xmlns:p14="http://schemas.microsoft.com/office/powerpoint/2010/main" val="364831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BROrganizationsViewController.m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07_spinners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1200">
                <a:solidFill>
                  <a:srgbClr val="C67C48"/>
                </a:solidFill>
                <a:latin typeface="Menlo-Regular"/>
              </a:rPr>
              <a:t>#import 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"UITableViewCell+activity.h”</a:t>
            </a:r>
          </a:p>
          <a:p>
            <a:endParaRPr lang="en-US" sz="1200">
              <a:solidFill>
                <a:srgbClr val="DB2C38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- 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void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)tableView:(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UITableView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*)tableView didSelectRowAtIndexPath:(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NSIndexPath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*)indexPath {</a:t>
            </a:r>
          </a:p>
          <a:p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BRGHLogin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*login = (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BRGHLogin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*)[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...</a:t>
            </a:r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BRRepositoriesService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*service = [...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UITableViewCell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*cell = [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self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.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tableView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cellForRowAtIndexPath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:indexPath];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[cell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setActivityIndicatorAccessoryView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[service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begin... withCompletion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:^(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BOOL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saved,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NSError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*error) {</a:t>
            </a:r>
          </a:p>
          <a:p>
            <a:endParaRPr lang="en-US" sz="1200">
              <a:solidFill>
                <a:srgbClr val="FFFFFF"/>
              </a:solidFill>
              <a:latin typeface="Menlo-Regular"/>
            </a:endParaRP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[cell </a:t>
            </a:r>
            <a:r>
              <a:rPr lang="en-US" sz="1200">
                <a:solidFill>
                  <a:srgbClr val="83C057"/>
                </a:solidFill>
                <a:latin typeface="Menlo-Regular"/>
              </a:rPr>
              <a:t>clearAccessoryViewWith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UITableViewCellAccessoryDisclosureIndicator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	[</a:t>
            </a:r>
            <a:r>
              <a:rPr lang="en-US" sz="1200">
                <a:solidFill>
                  <a:srgbClr val="B21889"/>
                </a:solidFill>
                <a:latin typeface="Menlo-Regular"/>
              </a:rPr>
              <a:t>self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performSegueWithIdentifier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</a:t>
            </a:r>
            <a:r>
              <a:rPr lang="en-US" sz="1200">
                <a:solidFill>
                  <a:srgbClr val="DB2C38"/>
                </a:solidFill>
                <a:latin typeface="Menlo-Regular"/>
              </a:rPr>
              <a:t>@"SegueFromOrganizations"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 </a:t>
            </a:r>
            <a:r>
              <a:rPr lang="en-US" sz="1200">
                <a:solidFill>
                  <a:srgbClr val="00A0BE"/>
                </a:solidFill>
                <a:latin typeface="Menlo-Regular"/>
              </a:rPr>
              <a:t>sender</a:t>
            </a:r>
            <a:r>
              <a:rPr lang="en-US" sz="1200">
                <a:solidFill>
                  <a:srgbClr val="FFFFFF"/>
                </a:solidFill>
                <a:latin typeface="Menlo-Regular"/>
              </a:rPr>
              <a:t>:indexPath];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	}];</a:t>
            </a:r>
          </a:p>
          <a:p>
            <a:r>
              <a:rPr lang="en-US" sz="1200">
                <a:solidFill>
                  <a:srgbClr val="FFFFFF"/>
                </a:solidFill>
                <a:latin typeface="Menlo-Regular"/>
              </a:rPr>
              <a:t>}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51283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Observe, Hypothesise, Experiment, Verify</a:t>
            </a:r>
          </a:p>
          <a:p>
            <a:r>
              <a:rPr lang="en-US"/>
              <a:t>Fork the repo and try this stuff on your own</a:t>
            </a:r>
          </a:p>
          <a:p>
            <a:r>
              <a:rPr lang="en-US"/>
              <a:t>Instruments</a:t>
            </a:r>
          </a:p>
          <a:p>
            <a:pPr lvl="1"/>
            <a:r>
              <a:rPr lang="en-US"/>
              <a:t>Leaks</a:t>
            </a:r>
          </a:p>
          <a:p>
            <a:pPr lvl="1"/>
            <a:r>
              <a:rPr lang="en-US"/>
              <a:t>Time Profiler</a:t>
            </a:r>
          </a:p>
          <a:p>
            <a:pPr lvl="1"/>
            <a:r>
              <a:rPr lang="en-US"/>
              <a:t>Core Data</a:t>
            </a:r>
          </a:p>
          <a:p>
            <a:pPr lvl="1"/>
            <a:r>
              <a:rPr lang="en-US"/>
              <a:t>Core Animations</a:t>
            </a:r>
          </a:p>
          <a:p>
            <a:pPr lvl="1"/>
            <a:r>
              <a:rPr lang="en-US"/>
              <a:t>Activity Monitor</a:t>
            </a:r>
          </a:p>
          <a:p>
            <a:r>
              <a:rPr lang="en-US"/>
              <a:t>Move heavy operations off the main UI thread</a:t>
            </a:r>
          </a:p>
        </p:txBody>
      </p:sp>
    </p:spTree>
    <p:extLst>
      <p:ext uri="{BB962C8B-B14F-4D97-AF65-F5344CB8AC3E}">
        <p14:creationId xmlns:p14="http://schemas.microsoft.com/office/powerpoint/2010/main" val="966306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WWDC 2013</a:t>
            </a:r>
          </a:p>
          <a:p>
            <a:pPr lvl="1"/>
            <a:r>
              <a:rPr lang="en-US"/>
              <a:t>Core Data Performance Optimization and Debugging</a:t>
            </a:r>
          </a:p>
          <a:p>
            <a:pPr lvl="1"/>
            <a:r>
              <a:rPr lang="en-US"/>
              <a:t>Designing Code for Performance</a:t>
            </a:r>
          </a:p>
          <a:p>
            <a:r>
              <a:rPr lang="en-US"/>
              <a:t>Apple Documentation</a:t>
            </a:r>
          </a:p>
          <a:p>
            <a:pPr lvl="1"/>
            <a:r>
              <a:rPr lang="en-US"/>
              <a:t>Threaded Core Data Example Source</a:t>
            </a:r>
            <a:br>
              <a:rPr lang="en-US"/>
            </a:br>
            <a:r>
              <a:rPr lang="en-US" sz="1300"/>
              <a:t>http://developer.apple.com/library/ios/samplecode/ThreadedCoreData/Introduction/Intro.html</a:t>
            </a:r>
          </a:p>
          <a:p>
            <a:pPr lvl="1"/>
            <a:r>
              <a:rPr lang="en-US"/>
              <a:t>Concurrency with Core Data</a:t>
            </a:r>
            <a:br>
              <a:rPr lang="en-US"/>
            </a:br>
            <a:r>
              <a:rPr lang="en-US" sz="1300"/>
              <a:t>http://developer.apple.com/library/ios/DOCUMENTATION/Cocoa/Conceptual/CoreData/Articles/cdConcurrency.html</a:t>
            </a:r>
          </a:p>
          <a:p>
            <a:pPr lvl="1"/>
            <a:r>
              <a:rPr lang="en-US"/>
              <a:t>Concurrency Programming Guide</a:t>
            </a:r>
            <a:br>
              <a:rPr lang="en-US"/>
            </a:br>
            <a:r>
              <a:rPr lang="en-US" sz="1300"/>
              <a:t>https://developer.apple.com/library/ios/documentation/General/Conceptual/ConcurrencyProgrammingGuide/Introduction/Introduction.html#//apple_ref/doc/uid/TP40008091</a:t>
            </a:r>
          </a:p>
          <a:p>
            <a:r>
              <a:rPr lang="en-US"/>
              <a:t>Other Interesting Frameworks</a:t>
            </a:r>
          </a:p>
          <a:p>
            <a:pPr lvl="1"/>
            <a:r>
              <a:rPr lang="en-US"/>
              <a:t>github API</a:t>
            </a:r>
            <a:br>
              <a:rPr lang="en-US"/>
            </a:br>
            <a:r>
              <a:rPr lang="en-US" sz="1300"/>
              <a:t>http://developer.github.com/guides/getting-started/</a:t>
            </a:r>
          </a:p>
          <a:p>
            <a:pPr lvl="1"/>
            <a:r>
              <a:rPr lang="en-US"/>
              <a:t>AFNetworking</a:t>
            </a:r>
            <a:br>
              <a:rPr lang="en-US"/>
            </a:br>
            <a:r>
              <a:rPr lang="en-US" sz="1300"/>
              <a:t>https://github.com/AFNetworking/AFNetworking</a:t>
            </a:r>
          </a:p>
          <a:p>
            <a:pPr lvl="1"/>
            <a:r>
              <a:rPr lang="en-US"/>
              <a:t>RestKit</a:t>
            </a:r>
            <a:br>
              <a:rPr lang="en-US"/>
            </a:br>
            <a:r>
              <a:rPr lang="en-US" sz="1300"/>
              <a:t>https://github.com/RestKit/RestKit/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1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wan-skateboard-fail-british-museum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71" y="-413114"/>
            <a:ext cx="9192171" cy="6128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585" y="0"/>
            <a:ext cx="6477000" cy="3669862"/>
          </a:xfrm>
        </p:spPr>
        <p:txBody>
          <a:bodyPr>
            <a:noAutofit/>
          </a:bodyPr>
          <a:lstStyle/>
          <a:p>
            <a:r>
              <a:rPr lang="en-US" sz="7200" cap="none">
                <a:solidFill>
                  <a:schemeClr val="tx1"/>
                </a:solidFill>
                <a:effectLst>
                  <a:glow rad="101600">
                    <a:schemeClr val="bg1">
                      <a:alpha val="25000"/>
                    </a:schemeClr>
                  </a:glow>
                </a:effectLst>
              </a:rPr>
              <a:t>Thanks guys!</a:t>
            </a:r>
            <a:br>
              <a:rPr lang="en-US" sz="7200" cap="none">
                <a:solidFill>
                  <a:schemeClr val="tx1"/>
                </a:solidFill>
                <a:effectLst>
                  <a:glow rad="101600">
                    <a:schemeClr val="bg1">
                      <a:alpha val="25000"/>
                    </a:schemeClr>
                  </a:glow>
                </a:effectLst>
              </a:rPr>
            </a:br>
            <a:r>
              <a:rPr lang="en-US" sz="7200" cap="none">
                <a:solidFill>
                  <a:schemeClr val="tx1"/>
                </a:solidFill>
                <a:effectLst>
                  <a:glow rad="101600">
                    <a:schemeClr val="bg1">
                      <a:alpha val="25000"/>
                    </a:schemeClr>
                  </a:glow>
                </a:effectLst>
              </a:rPr>
              <a:t>Enjoy the rest of devLink!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585" y="4612570"/>
            <a:ext cx="8569569" cy="985056"/>
          </a:xfrm>
        </p:spPr>
        <p:txBody>
          <a:bodyPr>
            <a:noAutofit/>
          </a:bodyPr>
          <a:lstStyle/>
          <a:p>
            <a:pPr>
              <a:tabLst>
                <a:tab pos="8342313" algn="r"/>
              </a:tabLst>
            </a:pPr>
            <a:r>
              <a:rPr lang="en-US" sz="3200">
                <a:effectLst>
                  <a:glow rad="101600">
                    <a:schemeClr val="bg1">
                      <a:alpha val="25000"/>
                    </a:schemeClr>
                  </a:glow>
                </a:effectLst>
              </a:rPr>
              <a:t>github.com/danielnorton	@daniel_norton</a:t>
            </a:r>
            <a:endParaRPr lang="en-US" sz="2000">
              <a:effectLst>
                <a:glow rad="101600">
                  <a:schemeClr val="bg1">
                    <a:alpha val="2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we intuitively see?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Crash due to memory pressure.</a:t>
            </a:r>
          </a:p>
          <a:p>
            <a:r>
              <a:rPr lang="en-US"/>
              <a:t>Slow app launch after being logged in.</a:t>
            </a:r>
          </a:p>
          <a:p>
            <a:r>
              <a:rPr lang="en-US"/>
              <a:t>Choppy &amp; blocking animation </a:t>
            </a:r>
            <a:r>
              <a:rPr lang="en-US" baseline="0"/>
              <a:t>from parent to child views,</a:t>
            </a:r>
            <a:r>
              <a:rPr lang="en-US"/>
              <a:t> p</a:t>
            </a:r>
            <a:r>
              <a:rPr lang="en-US" baseline="0"/>
              <a:t>articularly when opening</a:t>
            </a:r>
            <a:r>
              <a:rPr lang="en-US"/>
              <a:t> a large list of commits.</a:t>
            </a:r>
            <a:endParaRPr lang="en-US" baseline="0"/>
          </a:p>
          <a:p>
            <a:r>
              <a:rPr lang="en-US" baseline="0"/>
              <a:t>Choppy scrolling, particularly when a cell has images.</a:t>
            </a:r>
          </a:p>
        </p:txBody>
      </p:sp>
    </p:spTree>
    <p:extLst>
      <p:ext uri="{BB962C8B-B14F-4D97-AF65-F5344CB8AC3E}">
        <p14:creationId xmlns:p14="http://schemas.microsoft.com/office/powerpoint/2010/main" val="246883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tends to be a sign of trouble?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4572000" algn="l"/>
              </a:tabLst>
            </a:pPr>
            <a:r>
              <a:rPr lang="en-US" sz="2800"/>
              <a:t>Memory Pressure</a:t>
            </a:r>
          </a:p>
          <a:p>
            <a:pPr lvl="1">
              <a:tabLst>
                <a:tab pos="4572000" algn="l"/>
              </a:tabLst>
            </a:pPr>
            <a:r>
              <a:rPr lang="en-US" sz="2500"/>
              <a:t>crashes</a:t>
            </a:r>
          </a:p>
          <a:p>
            <a:pPr>
              <a:tabLst>
                <a:tab pos="4572000" algn="l"/>
              </a:tabLst>
            </a:pPr>
            <a:r>
              <a:rPr lang="en-US" sz="2800"/>
              <a:t>CPU Pressure</a:t>
            </a:r>
          </a:p>
          <a:p>
            <a:pPr lvl="1">
              <a:tabLst>
                <a:tab pos="4572000" algn="l"/>
              </a:tabLst>
            </a:pPr>
            <a:r>
              <a:rPr lang="en-US" sz="2500"/>
              <a:t>slow UI rendering</a:t>
            </a:r>
          </a:p>
          <a:p>
            <a:pPr lvl="1">
              <a:tabLst>
                <a:tab pos="4572000" algn="l"/>
              </a:tabLst>
            </a:pPr>
            <a:r>
              <a:rPr lang="en-US" sz="2500"/>
              <a:t>choppiness</a:t>
            </a:r>
          </a:p>
          <a:p>
            <a:pPr lvl="1">
              <a:tabLst>
                <a:tab pos="4572000" algn="l"/>
              </a:tabLst>
            </a:pPr>
            <a:r>
              <a:rPr lang="en-US" sz="2500"/>
              <a:t>tight loops can cause memory pressure and/or crashes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4572000" algn="l"/>
              </a:tabLst>
            </a:pPr>
            <a:r>
              <a:rPr lang="en-US" sz="2800"/>
              <a:t>Network Overutilization</a:t>
            </a:r>
          </a:p>
          <a:p>
            <a:pPr lvl="1">
              <a:tabLst>
                <a:tab pos="4572000" algn="l"/>
              </a:tabLst>
            </a:pPr>
            <a:r>
              <a:rPr lang="en-US" sz="2500"/>
              <a:t>Lengthy or frequent waiting for next interaction</a:t>
            </a:r>
          </a:p>
          <a:p>
            <a:pPr>
              <a:tabLst>
                <a:tab pos="4572000" algn="l"/>
              </a:tabLst>
            </a:pPr>
            <a:r>
              <a:rPr lang="en-US" sz="2800"/>
              <a:t>Ignoring Perceived Performance</a:t>
            </a:r>
          </a:p>
          <a:p>
            <a:pPr lvl="1">
              <a:tabLst>
                <a:tab pos="4572000" algn="l"/>
              </a:tabLst>
            </a:pPr>
            <a:r>
              <a:rPr lang="en-US" sz="2500"/>
              <a:t>User panic can exacerbate the problem</a:t>
            </a:r>
          </a:p>
        </p:txBody>
      </p:sp>
    </p:spTree>
    <p:extLst>
      <p:ext uri="{BB962C8B-B14F-4D97-AF65-F5344CB8AC3E}">
        <p14:creationId xmlns:p14="http://schemas.microsoft.com/office/powerpoint/2010/main" val="246494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Let’s start analyzing with Instruments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  <a:tabLst>
                <a:tab pos="4341813" algn="l"/>
                <a:tab pos="6175375" algn="l"/>
              </a:tabLst>
            </a:pPr>
            <a:r>
              <a:rPr lang="en-US"/>
              <a:t>	Device	Simulator</a:t>
            </a:r>
          </a:p>
          <a:p>
            <a:pPr>
              <a:tabLst>
                <a:tab pos="4572000" algn="l"/>
                <a:tab pos="6397625" algn="l"/>
              </a:tabLst>
            </a:pPr>
            <a:r>
              <a:rPr lang="en-US"/>
              <a:t>Leaks	✓	✓</a:t>
            </a:r>
            <a:br>
              <a:rPr lang="en-US"/>
            </a:br>
            <a:r>
              <a:rPr lang="en-US" sz="2000">
                <a:solidFill>
                  <a:srgbClr val="7F7F7F"/>
                </a:solidFill>
              </a:rPr>
              <a:t>memory leaks, blocking calls</a:t>
            </a:r>
            <a:endParaRPr lang="en-US">
              <a:solidFill>
                <a:srgbClr val="7F7F7F"/>
              </a:solidFill>
            </a:endParaRPr>
          </a:p>
          <a:p>
            <a:pPr>
              <a:tabLst>
                <a:tab pos="4572000" algn="l"/>
                <a:tab pos="6397625" algn="l"/>
              </a:tabLst>
            </a:pPr>
            <a:r>
              <a:rPr lang="en-US"/>
              <a:t>Time Profiler	✓	✓	</a:t>
            </a:r>
            <a:r>
              <a:rPr lang="en-US" sz="2100">
                <a:solidFill>
                  <a:srgbClr val="7F7F7F"/>
                </a:solidFill>
              </a:rPr>
              <a:t/>
            </a:r>
            <a:br>
              <a:rPr lang="en-US" sz="2100">
                <a:solidFill>
                  <a:srgbClr val="7F7F7F"/>
                </a:solidFill>
              </a:rPr>
            </a:br>
            <a:r>
              <a:rPr lang="en-US" sz="2100">
                <a:solidFill>
                  <a:srgbClr val="7F7F7F"/>
                </a:solidFill>
              </a:rPr>
              <a:t>blocking calls</a:t>
            </a:r>
          </a:p>
          <a:p>
            <a:pPr>
              <a:tabLst>
                <a:tab pos="4572000" algn="l"/>
                <a:tab pos="6397625" algn="l"/>
              </a:tabLst>
            </a:pPr>
            <a:r>
              <a:rPr lang="en-US"/>
              <a:t>Activity Monitor	✓	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✓</a:t>
            </a:r>
            <a:r>
              <a:rPr lang="en-US"/>
              <a:t/>
            </a:r>
            <a:br>
              <a:rPr lang="en-US"/>
            </a:br>
            <a:r>
              <a:rPr lang="en-US" sz="2100">
                <a:solidFill>
                  <a:srgbClr val="7F7F7F"/>
                </a:solidFill>
              </a:rPr>
              <a:t>cpu, memory, network</a:t>
            </a:r>
          </a:p>
          <a:p>
            <a:pPr>
              <a:tabLst>
                <a:tab pos="4572000" algn="l"/>
                <a:tab pos="6397625" algn="l"/>
              </a:tabLst>
            </a:pPr>
            <a:r>
              <a:rPr lang="en-US"/>
              <a:t>Core Data		✓</a:t>
            </a:r>
            <a:br>
              <a:rPr lang="en-US"/>
            </a:br>
            <a:r>
              <a:rPr lang="en-US" sz="2100">
                <a:solidFill>
                  <a:srgbClr val="7F7F7F"/>
                </a:solidFill>
              </a:rPr>
              <a:t>faults, reads, and writes</a:t>
            </a:r>
          </a:p>
          <a:p>
            <a:pPr>
              <a:tabLst>
                <a:tab pos="4572000" algn="l"/>
                <a:tab pos="6397625" algn="l"/>
              </a:tabLst>
            </a:pPr>
            <a:r>
              <a:rPr lang="en-US"/>
              <a:t>Core Animations	✓	</a:t>
            </a:r>
            <a:br>
              <a:rPr lang="en-US"/>
            </a:br>
            <a:r>
              <a:rPr lang="en-US" sz="2100">
                <a:solidFill>
                  <a:srgbClr val="7F7F7F"/>
                </a:solidFill>
              </a:rPr>
              <a:t>refresh rate</a:t>
            </a:r>
          </a:p>
        </p:txBody>
      </p:sp>
    </p:spTree>
    <p:extLst>
      <p:ext uri="{BB962C8B-B14F-4D97-AF65-F5344CB8AC3E}">
        <p14:creationId xmlns:p14="http://schemas.microsoft.com/office/powerpoint/2010/main" val="205313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5575</TotalTime>
  <Words>1255</Words>
  <Application>Microsoft Macintosh PowerPoint</Application>
  <PresentationFormat>On-screen Show (16:10)</PresentationFormat>
  <Paragraphs>516</Paragraphs>
  <Slides>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Median</vt:lpstr>
      <vt:lpstr>Performance Optimization for Native iOS Apps</vt:lpstr>
      <vt:lpstr> github: danielnorton  werk: leankit.com  twitter: @daniel_norton</vt:lpstr>
      <vt:lpstr>Goals for Today</vt:lpstr>
      <vt:lpstr>Tools at Our Disposal</vt:lpstr>
      <vt:lpstr>git checkout 01_perf_baseline</vt:lpstr>
      <vt:lpstr>... a little while later</vt:lpstr>
      <vt:lpstr>What do we intuitively see?</vt:lpstr>
      <vt:lpstr>What tends to be a sign of trouble?</vt:lpstr>
      <vt:lpstr>Let’s start analyzing with Instruments</vt:lpstr>
      <vt:lpstr>git checkout 01_perf_baseline</vt:lpstr>
      <vt:lpstr>PowerPoint Presentation</vt:lpstr>
      <vt:lpstr>PowerPoint Presentation</vt:lpstr>
      <vt:lpstr>git checkout 02_memory_leak</vt:lpstr>
      <vt:lpstr>BRLoginService.m : 216</vt:lpstr>
      <vt:lpstr>git checkout 02_memory_leak</vt:lpstr>
      <vt:lpstr>PowerPoint Presentation</vt:lpstr>
      <vt:lpstr>Network access and data manipulation blocking the main UI thread</vt:lpstr>
      <vt:lpstr>Do as little as possible on the Main UI Thread</vt:lpstr>
      <vt:lpstr>PowerPoint Presentation</vt:lpstr>
      <vt:lpstr>PowerPoint Presentation</vt:lpstr>
      <vt:lpstr>Asyncronous Network &amp; Data Options</vt:lpstr>
      <vt:lpstr>Asyncronous Network &amp; Data Options</vt:lpstr>
      <vt:lpstr>Asyncronous Network &amp; Data Options</vt:lpstr>
      <vt:lpstr>Core Data concurrency rules</vt:lpstr>
      <vt:lpstr>PowerPoint Presentation</vt:lpstr>
      <vt:lpstr>PowerPoint Presentation</vt:lpstr>
      <vt:lpstr>git checkout 03_async_gcd</vt:lpstr>
      <vt:lpstr>git checkout 03_async_gcd</vt:lpstr>
      <vt:lpstr>BROrganizationService.m</vt:lpstr>
      <vt:lpstr>BROrganizationService.m</vt:lpstr>
      <vt:lpstr>BROrganizationsViewController.m</vt:lpstr>
      <vt:lpstr>git checkout 03_async_gcd</vt:lpstr>
      <vt:lpstr>git checkout 03_async_gcd</vt:lpstr>
      <vt:lpstr>BRCommitsService.m</vt:lpstr>
      <vt:lpstr>BRCommitsService.m</vt:lpstr>
      <vt:lpstr>git checkout 03_async_gcd</vt:lpstr>
      <vt:lpstr>git checkout 04_prefetch</vt:lpstr>
      <vt:lpstr>BRCommitsViewController.m</vt:lpstr>
      <vt:lpstr>git checkout 04_prefetch</vt:lpstr>
      <vt:lpstr>GitHubReader.xcadatamodel</vt:lpstr>
      <vt:lpstr>PowerPoint Presentation</vt:lpstr>
      <vt:lpstr>BRCommitsService.m</vt:lpstr>
      <vt:lpstr>BRCommitsService.m</vt:lpstr>
      <vt:lpstr>git checkout 05_batch_fetch_update</vt:lpstr>
      <vt:lpstr>git checkout 02_memory_leak</vt:lpstr>
      <vt:lpstr>PowerPoint Presentation</vt:lpstr>
      <vt:lpstr>git checkout 06_caching</vt:lpstr>
      <vt:lpstr>BRCommitsViewController.m</vt:lpstr>
      <vt:lpstr>BRGravatarService.m</vt:lpstr>
      <vt:lpstr>PowerPoint Presentation</vt:lpstr>
      <vt:lpstr>BRCommitsViewController.m</vt:lpstr>
      <vt:lpstr>BRGravatarService.m</vt:lpstr>
      <vt:lpstr>BRGravatarService.m</vt:lpstr>
      <vt:lpstr>git checkout 06_caching</vt:lpstr>
      <vt:lpstr>git checkout 06_caching</vt:lpstr>
      <vt:lpstr>BRRepositoriesService.m</vt:lpstr>
      <vt:lpstr>git checkout 06_caching</vt:lpstr>
      <vt:lpstr>PowerPoint Presentation</vt:lpstr>
      <vt:lpstr>git checkout 07_spinners</vt:lpstr>
      <vt:lpstr>BROrganizationsViewController.m</vt:lpstr>
      <vt:lpstr>Review</vt:lpstr>
      <vt:lpstr>Additional Resources</vt:lpstr>
      <vt:lpstr>Thanks guys! Enjoy the rest of devLink!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Optimization for Native iOS Apps</dc:title>
  <dc:creator>Daniel Norton</dc:creator>
  <cp:lastModifiedBy>Daniel Norton</cp:lastModifiedBy>
  <cp:revision>116</cp:revision>
  <dcterms:created xsi:type="dcterms:W3CDTF">2013-08-22T07:57:37Z</dcterms:created>
  <dcterms:modified xsi:type="dcterms:W3CDTF">2013-08-28T18:24:39Z</dcterms:modified>
</cp:coreProperties>
</file>